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Futura Ultra-Bold" charset="1" panose="020B0802020204020204"/>
      <p:regular r:id="rId17"/>
    </p:embeddedFont>
    <p:embeddedFont>
      <p:font typeface="Futura" charset="1" panose="020B0502020204020303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jpeg" Type="http://schemas.openxmlformats.org/officeDocument/2006/relationships/image"/><Relationship Id="rId4" Target="../media/image15.jpe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jpeg" Type="http://schemas.openxmlformats.org/officeDocument/2006/relationships/image"/><Relationship Id="rId4" Target="../media/image2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113560" y="1188075"/>
            <a:ext cx="7174440" cy="9098925"/>
            <a:chOff x="0" y="0"/>
            <a:chExt cx="9565920" cy="121319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65894" cy="12131929"/>
            </a:xfrm>
            <a:custGeom>
              <a:avLst/>
              <a:gdLst/>
              <a:ahLst/>
              <a:cxnLst/>
              <a:rect r="r" b="b" t="t" l="l"/>
              <a:pathLst>
                <a:path h="12131929" w="9565894">
                  <a:moveTo>
                    <a:pt x="0" y="12131929"/>
                  </a:moveTo>
                  <a:lnTo>
                    <a:pt x="9565894" y="12131929"/>
                  </a:lnTo>
                  <a:lnTo>
                    <a:pt x="9565894" y="10708767"/>
                  </a:lnTo>
                  <a:lnTo>
                    <a:pt x="9565894" y="9285605"/>
                  </a:lnTo>
                  <a:lnTo>
                    <a:pt x="9565894" y="7629144"/>
                  </a:lnTo>
                  <a:lnTo>
                    <a:pt x="9565894" y="6206109"/>
                  </a:lnTo>
                  <a:lnTo>
                    <a:pt x="9565894" y="4782947"/>
                  </a:lnTo>
                  <a:lnTo>
                    <a:pt x="4782947" y="0"/>
                  </a:lnTo>
                  <a:lnTo>
                    <a:pt x="0" y="4782947"/>
                  </a:lnTo>
                  <a:lnTo>
                    <a:pt x="0" y="6206109"/>
                  </a:lnTo>
                  <a:lnTo>
                    <a:pt x="0" y="7629144"/>
                  </a:lnTo>
                  <a:lnTo>
                    <a:pt x="0" y="9285605"/>
                  </a:lnTo>
                  <a:lnTo>
                    <a:pt x="0" y="10708767"/>
                  </a:lnTo>
                  <a:close/>
                </a:path>
              </a:pathLst>
            </a:custGeom>
            <a:solidFill>
              <a:srgbClr val="DDDDDD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3485896"/>
            <a:ext cx="7918131" cy="429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b="true" sz="9000">
                <a:solidFill>
                  <a:srgbClr val="E72929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Work</a:t>
            </a:r>
          </a:p>
          <a:p>
            <a:pPr algn="l">
              <a:lnSpc>
                <a:spcPts val="10800"/>
              </a:lnSpc>
            </a:pPr>
            <a:r>
              <a:rPr lang="en-US" b="true" sz="9000">
                <a:solidFill>
                  <a:srgbClr val="E72929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Performance</a:t>
            </a:r>
          </a:p>
          <a:p>
            <a:pPr algn="l">
              <a:lnSpc>
                <a:spcPts val="10800"/>
              </a:lnSpc>
            </a:pPr>
            <a:r>
              <a:rPr lang="en-US" b="true" sz="9000">
                <a:solidFill>
                  <a:srgbClr val="E72929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Report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526340" y="0"/>
            <a:ext cx="7174440" cy="6964251"/>
            <a:chOff x="0" y="0"/>
            <a:chExt cx="9565920" cy="92856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565894" cy="9285605"/>
            </a:xfrm>
            <a:custGeom>
              <a:avLst/>
              <a:gdLst/>
              <a:ahLst/>
              <a:cxnLst/>
              <a:rect r="r" b="b" t="t" l="l"/>
              <a:pathLst>
                <a:path h="9285605" w="9565894">
                  <a:moveTo>
                    <a:pt x="4782947" y="9285605"/>
                  </a:moveTo>
                  <a:lnTo>
                    <a:pt x="9565894" y="4502658"/>
                  </a:lnTo>
                  <a:lnTo>
                    <a:pt x="9565894" y="0"/>
                  </a:lnTo>
                  <a:lnTo>
                    <a:pt x="0" y="0"/>
                  </a:lnTo>
                  <a:lnTo>
                    <a:pt x="0" y="4502658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237181" y="2209800"/>
            <a:ext cx="6927198" cy="6927198"/>
            <a:chOff x="0" y="0"/>
            <a:chExt cx="9236264" cy="92362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236202" cy="9236202"/>
            </a:xfrm>
            <a:custGeom>
              <a:avLst/>
              <a:gdLst/>
              <a:ahLst/>
              <a:cxnLst/>
              <a:rect r="r" b="b" t="t" l="l"/>
              <a:pathLst>
                <a:path h="9236202" w="9236202">
                  <a:moveTo>
                    <a:pt x="0" y="4618101"/>
                  </a:moveTo>
                  <a:lnTo>
                    <a:pt x="4618101" y="0"/>
                  </a:lnTo>
                  <a:lnTo>
                    <a:pt x="9236202" y="4618101"/>
                  </a:lnTo>
                  <a:lnTo>
                    <a:pt x="4618101" y="9236202"/>
                  </a:lnTo>
                  <a:close/>
                </a:path>
              </a:pathLst>
            </a:custGeom>
            <a:solidFill>
              <a:srgbClr val="DDDDDD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953461" y="2926080"/>
            <a:ext cx="5494638" cy="5494638"/>
            <a:chOff x="0" y="0"/>
            <a:chExt cx="7326184" cy="732618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326122" cy="7326122"/>
            </a:xfrm>
            <a:custGeom>
              <a:avLst/>
              <a:gdLst/>
              <a:ahLst/>
              <a:cxnLst/>
              <a:rect r="r" b="b" t="t" l="l"/>
              <a:pathLst>
                <a:path h="7326122" w="7326122">
                  <a:moveTo>
                    <a:pt x="0" y="3663061"/>
                  </a:moveTo>
                  <a:lnTo>
                    <a:pt x="3663061" y="0"/>
                  </a:lnTo>
                  <a:lnTo>
                    <a:pt x="7326122" y="3663061"/>
                  </a:lnTo>
                  <a:lnTo>
                    <a:pt x="3663061" y="7326122"/>
                  </a:ln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674399" y="5673399"/>
            <a:ext cx="4613601" cy="4613601"/>
            <a:chOff x="0" y="0"/>
            <a:chExt cx="6151468" cy="615146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151499" cy="6151499"/>
            </a:xfrm>
            <a:custGeom>
              <a:avLst/>
              <a:gdLst/>
              <a:ahLst/>
              <a:cxnLst/>
              <a:rect r="r" b="b" t="t" l="l"/>
              <a:pathLst>
                <a:path h="6151499" w="6151499">
                  <a:moveTo>
                    <a:pt x="6151499" y="6151499"/>
                  </a:moveTo>
                  <a:lnTo>
                    <a:pt x="6151499" y="0"/>
                  </a:lnTo>
                  <a:lnTo>
                    <a:pt x="0" y="6151499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028700" y="1028700"/>
            <a:ext cx="595446" cy="701275"/>
          </a:xfrm>
          <a:custGeom>
            <a:avLst/>
            <a:gdLst/>
            <a:ahLst/>
            <a:cxnLst/>
            <a:rect r="r" b="b" t="t" l="l"/>
            <a:pathLst>
              <a:path h="701275" w="595446">
                <a:moveTo>
                  <a:pt x="0" y="0"/>
                </a:moveTo>
                <a:lnTo>
                  <a:pt x="595446" y="0"/>
                </a:lnTo>
                <a:lnTo>
                  <a:pt x="595446" y="701275"/>
                </a:lnTo>
                <a:lnTo>
                  <a:pt x="0" y="7012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65087" y="947855"/>
            <a:ext cx="2683682" cy="643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 spc="-55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Liceria &amp; Co.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8201643"/>
            <a:ext cx="4406828" cy="1282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 spc="-55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Call Now.</a:t>
            </a:r>
          </a:p>
          <a:p>
            <a:pPr algn="l">
              <a:lnSpc>
                <a:spcPts val="5039"/>
              </a:lnSpc>
            </a:pPr>
            <a:r>
              <a:rPr lang="en-US" sz="2799" spc="-55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+123-456-7890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985918"/>
            <a:ext cx="18288000" cy="4301082"/>
            <a:chOff x="0" y="0"/>
            <a:chExt cx="24384000" cy="57347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5734812"/>
            </a:xfrm>
            <a:custGeom>
              <a:avLst/>
              <a:gdLst/>
              <a:ahLst/>
              <a:cxnLst/>
              <a:rect r="r" b="b" t="t" l="l"/>
              <a:pathLst>
                <a:path h="5734812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734812"/>
                  </a:lnTo>
                  <a:lnTo>
                    <a:pt x="0" y="5734812"/>
                  </a:lnTo>
                  <a:close/>
                </a:path>
              </a:pathLst>
            </a:custGeom>
            <a:blipFill>
              <a:blip r:embed="rId2"/>
              <a:stretch>
                <a:fillRect l="0" t="-116230" r="0" b="-2240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8146473" y="4988391"/>
            <a:ext cx="1995054" cy="1995054"/>
            <a:chOff x="0" y="0"/>
            <a:chExt cx="2660072" cy="26600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60015" cy="2660015"/>
            </a:xfrm>
            <a:custGeom>
              <a:avLst/>
              <a:gdLst/>
              <a:ahLst/>
              <a:cxnLst/>
              <a:rect r="r" b="b" t="t" l="l"/>
              <a:pathLst>
                <a:path h="2660015" w="2660015">
                  <a:moveTo>
                    <a:pt x="0" y="1330071"/>
                  </a:moveTo>
                  <a:cubicBezTo>
                    <a:pt x="0" y="595503"/>
                    <a:pt x="595503" y="0"/>
                    <a:pt x="1330071" y="0"/>
                  </a:cubicBezTo>
                  <a:cubicBezTo>
                    <a:pt x="2064639" y="0"/>
                    <a:pt x="2660015" y="595503"/>
                    <a:pt x="2660015" y="1330071"/>
                  </a:cubicBezTo>
                  <a:cubicBezTo>
                    <a:pt x="2660015" y="2064639"/>
                    <a:pt x="2064639" y="2660015"/>
                    <a:pt x="1330071" y="2660015"/>
                  </a:cubicBezTo>
                  <a:cubicBezTo>
                    <a:pt x="595503" y="2660015"/>
                    <a:pt x="0" y="2064639"/>
                    <a:pt x="0" y="13300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8211596" y="5053514"/>
            <a:ext cx="1864809" cy="1864809"/>
            <a:chOff x="0" y="0"/>
            <a:chExt cx="2486412" cy="24864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86406" cy="2486406"/>
            </a:xfrm>
            <a:custGeom>
              <a:avLst/>
              <a:gdLst/>
              <a:ahLst/>
              <a:cxnLst/>
              <a:rect r="r" b="b" t="t" l="l"/>
              <a:pathLst>
                <a:path h="2486406" w="2486406">
                  <a:moveTo>
                    <a:pt x="0" y="1243203"/>
                  </a:moveTo>
                  <a:cubicBezTo>
                    <a:pt x="0" y="556641"/>
                    <a:pt x="556641" y="0"/>
                    <a:pt x="1243203" y="0"/>
                  </a:cubicBezTo>
                  <a:cubicBezTo>
                    <a:pt x="1929765" y="0"/>
                    <a:pt x="2486406" y="556641"/>
                    <a:pt x="2486406" y="1243203"/>
                  </a:cubicBezTo>
                  <a:cubicBezTo>
                    <a:pt x="2486406" y="1929765"/>
                    <a:pt x="1929765" y="2486406"/>
                    <a:pt x="1243203" y="2486406"/>
                  </a:cubicBezTo>
                  <a:cubicBezTo>
                    <a:pt x="556641" y="2486406"/>
                    <a:pt x="0" y="1929765"/>
                    <a:pt x="0" y="1243203"/>
                  </a:cubicBez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519746"/>
            <a:ext cx="9144000" cy="1165718"/>
            <a:chOff x="0" y="0"/>
            <a:chExt cx="12192000" cy="15542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192000" cy="1554226"/>
            </a:xfrm>
            <a:custGeom>
              <a:avLst/>
              <a:gdLst/>
              <a:ahLst/>
              <a:cxnLst/>
              <a:rect r="r" b="b" t="t" l="l"/>
              <a:pathLst>
                <a:path h="1554226" w="12192000">
                  <a:moveTo>
                    <a:pt x="0" y="0"/>
                  </a:moveTo>
                  <a:lnTo>
                    <a:pt x="2458720" y="0"/>
                  </a:lnTo>
                  <a:lnTo>
                    <a:pt x="2600960" y="0"/>
                  </a:lnTo>
                  <a:lnTo>
                    <a:pt x="4871720" y="0"/>
                  </a:lnTo>
                  <a:lnTo>
                    <a:pt x="5059680" y="0"/>
                  </a:lnTo>
                  <a:lnTo>
                    <a:pt x="5603367" y="0"/>
                  </a:lnTo>
                  <a:lnTo>
                    <a:pt x="5623560" y="0"/>
                  </a:lnTo>
                  <a:lnTo>
                    <a:pt x="6355207" y="0"/>
                  </a:lnTo>
                  <a:lnTo>
                    <a:pt x="7330440" y="0"/>
                  </a:lnTo>
                  <a:lnTo>
                    <a:pt x="7472680" y="0"/>
                  </a:lnTo>
                  <a:lnTo>
                    <a:pt x="8062087" y="0"/>
                  </a:lnTo>
                  <a:lnTo>
                    <a:pt x="8082280" y="0"/>
                  </a:lnTo>
                  <a:lnTo>
                    <a:pt x="8204327" y="0"/>
                  </a:lnTo>
                  <a:lnTo>
                    <a:pt x="8224520" y="0"/>
                  </a:lnTo>
                  <a:lnTo>
                    <a:pt x="8813927" y="0"/>
                  </a:lnTo>
                  <a:lnTo>
                    <a:pt x="8956167" y="0"/>
                  </a:lnTo>
                  <a:lnTo>
                    <a:pt x="9931400" y="0"/>
                  </a:lnTo>
                  <a:lnTo>
                    <a:pt x="10663047" y="0"/>
                  </a:lnTo>
                  <a:lnTo>
                    <a:pt x="10683240" y="0"/>
                  </a:lnTo>
                  <a:lnTo>
                    <a:pt x="11414887" y="0"/>
                  </a:lnTo>
                  <a:lnTo>
                    <a:pt x="12192000" y="777113"/>
                  </a:lnTo>
                  <a:lnTo>
                    <a:pt x="11414887" y="1554226"/>
                  </a:lnTo>
                  <a:lnTo>
                    <a:pt x="10683240" y="1554226"/>
                  </a:lnTo>
                  <a:lnTo>
                    <a:pt x="10663047" y="1554226"/>
                  </a:lnTo>
                  <a:lnTo>
                    <a:pt x="9931400" y="1554226"/>
                  </a:lnTo>
                  <a:lnTo>
                    <a:pt x="8956167" y="1554226"/>
                  </a:lnTo>
                  <a:lnTo>
                    <a:pt x="8813927" y="1554226"/>
                  </a:lnTo>
                  <a:lnTo>
                    <a:pt x="8224520" y="1554226"/>
                  </a:lnTo>
                  <a:lnTo>
                    <a:pt x="8204326" y="1554226"/>
                  </a:lnTo>
                  <a:lnTo>
                    <a:pt x="8082280" y="1554226"/>
                  </a:lnTo>
                  <a:lnTo>
                    <a:pt x="8062087" y="1554226"/>
                  </a:lnTo>
                  <a:lnTo>
                    <a:pt x="7472680" y="1554226"/>
                  </a:lnTo>
                  <a:lnTo>
                    <a:pt x="7330440" y="1554226"/>
                  </a:lnTo>
                  <a:lnTo>
                    <a:pt x="6355207" y="1554226"/>
                  </a:lnTo>
                  <a:lnTo>
                    <a:pt x="5623560" y="1554226"/>
                  </a:lnTo>
                  <a:lnTo>
                    <a:pt x="5603367" y="1554226"/>
                  </a:lnTo>
                  <a:lnTo>
                    <a:pt x="5059680" y="1554226"/>
                  </a:lnTo>
                  <a:lnTo>
                    <a:pt x="4871720" y="1554226"/>
                  </a:lnTo>
                  <a:lnTo>
                    <a:pt x="2600960" y="1554226"/>
                  </a:lnTo>
                  <a:lnTo>
                    <a:pt x="2458720" y="1554226"/>
                  </a:lnTo>
                  <a:lnTo>
                    <a:pt x="0" y="1554226"/>
                  </a:lnTo>
                  <a:close/>
                </a:path>
              </a:pathLst>
            </a:custGeom>
            <a:solidFill>
              <a:srgbClr val="DDDDD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0" y="519746"/>
            <a:ext cx="936307" cy="1165718"/>
            <a:chOff x="0" y="0"/>
            <a:chExt cx="1248410" cy="15542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48410" cy="1554353"/>
            </a:xfrm>
            <a:custGeom>
              <a:avLst/>
              <a:gdLst/>
              <a:ahLst/>
              <a:cxnLst/>
              <a:rect r="r" b="b" t="t" l="l"/>
              <a:pathLst>
                <a:path h="1554353" w="1248410">
                  <a:moveTo>
                    <a:pt x="0" y="0"/>
                  </a:moveTo>
                  <a:lnTo>
                    <a:pt x="471297" y="0"/>
                  </a:lnTo>
                  <a:lnTo>
                    <a:pt x="1248410" y="777113"/>
                  </a:lnTo>
                  <a:lnTo>
                    <a:pt x="471297" y="1554353"/>
                  </a:lnTo>
                  <a:lnTo>
                    <a:pt x="0" y="1554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8759130" y="5568406"/>
            <a:ext cx="769740" cy="835024"/>
          </a:xfrm>
          <a:custGeom>
            <a:avLst/>
            <a:gdLst/>
            <a:ahLst/>
            <a:cxnLst/>
            <a:rect r="r" b="b" t="t" l="l"/>
            <a:pathLst>
              <a:path h="835024" w="769740">
                <a:moveTo>
                  <a:pt x="0" y="0"/>
                </a:moveTo>
                <a:lnTo>
                  <a:pt x="769740" y="0"/>
                </a:lnTo>
                <a:lnTo>
                  <a:pt x="769740" y="835024"/>
                </a:lnTo>
                <a:lnTo>
                  <a:pt x="0" y="8350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935487" y="3255397"/>
            <a:ext cx="441702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true">
                <a:solidFill>
                  <a:srgbClr val="E72929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Future goals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779363"/>
            <a:ext cx="16230600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18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In the future, Liceria &amp; Co. will continue to be committed to innovation and development. We plan to launch 5 new products in the next two years to further expand our market share. At the same time, we will strengthen in - depth cooperation with partners to jointly develop new business areas. In terms of technology.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754942"/>
            <a:ext cx="7182896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true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Future Goals and Strategies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113560" y="1188075"/>
            <a:ext cx="7174440" cy="9098925"/>
            <a:chOff x="0" y="0"/>
            <a:chExt cx="9565920" cy="121319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65894" cy="12131929"/>
            </a:xfrm>
            <a:custGeom>
              <a:avLst/>
              <a:gdLst/>
              <a:ahLst/>
              <a:cxnLst/>
              <a:rect r="r" b="b" t="t" l="l"/>
              <a:pathLst>
                <a:path h="12131929" w="9565894">
                  <a:moveTo>
                    <a:pt x="0" y="12131929"/>
                  </a:moveTo>
                  <a:lnTo>
                    <a:pt x="9565894" y="12131929"/>
                  </a:lnTo>
                  <a:lnTo>
                    <a:pt x="9565894" y="10708767"/>
                  </a:lnTo>
                  <a:lnTo>
                    <a:pt x="9565894" y="9285605"/>
                  </a:lnTo>
                  <a:lnTo>
                    <a:pt x="9565894" y="7629144"/>
                  </a:lnTo>
                  <a:lnTo>
                    <a:pt x="9565894" y="6206109"/>
                  </a:lnTo>
                  <a:lnTo>
                    <a:pt x="9565894" y="4782947"/>
                  </a:lnTo>
                  <a:lnTo>
                    <a:pt x="4782947" y="0"/>
                  </a:lnTo>
                  <a:lnTo>
                    <a:pt x="0" y="4782947"/>
                  </a:lnTo>
                  <a:lnTo>
                    <a:pt x="0" y="6206109"/>
                  </a:lnTo>
                  <a:lnTo>
                    <a:pt x="0" y="7629144"/>
                  </a:lnTo>
                  <a:lnTo>
                    <a:pt x="0" y="9285605"/>
                  </a:lnTo>
                  <a:lnTo>
                    <a:pt x="0" y="10708767"/>
                  </a:lnTo>
                  <a:close/>
                </a:path>
              </a:pathLst>
            </a:custGeom>
            <a:solidFill>
              <a:srgbClr val="DDDDDD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4708300"/>
            <a:ext cx="7918131" cy="292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true">
                <a:solidFill>
                  <a:srgbClr val="E72929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Thank</a:t>
            </a:r>
          </a:p>
          <a:p>
            <a:pPr algn="l">
              <a:lnSpc>
                <a:spcPts val="10800"/>
              </a:lnSpc>
            </a:pPr>
            <a:r>
              <a:rPr lang="en-US" b="true" sz="9000">
                <a:solidFill>
                  <a:srgbClr val="E72929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You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526340" y="0"/>
            <a:ext cx="7174440" cy="6964251"/>
            <a:chOff x="0" y="0"/>
            <a:chExt cx="9565920" cy="92856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565894" cy="9285605"/>
            </a:xfrm>
            <a:custGeom>
              <a:avLst/>
              <a:gdLst/>
              <a:ahLst/>
              <a:cxnLst/>
              <a:rect r="r" b="b" t="t" l="l"/>
              <a:pathLst>
                <a:path h="9285605" w="9565894">
                  <a:moveTo>
                    <a:pt x="4782947" y="9285605"/>
                  </a:moveTo>
                  <a:lnTo>
                    <a:pt x="9565894" y="4502658"/>
                  </a:lnTo>
                  <a:lnTo>
                    <a:pt x="9565894" y="0"/>
                  </a:lnTo>
                  <a:lnTo>
                    <a:pt x="0" y="0"/>
                  </a:lnTo>
                  <a:lnTo>
                    <a:pt x="0" y="4502658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237181" y="2209800"/>
            <a:ext cx="6927198" cy="6927198"/>
            <a:chOff x="0" y="0"/>
            <a:chExt cx="9236264" cy="92362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236202" cy="9236202"/>
            </a:xfrm>
            <a:custGeom>
              <a:avLst/>
              <a:gdLst/>
              <a:ahLst/>
              <a:cxnLst/>
              <a:rect r="r" b="b" t="t" l="l"/>
              <a:pathLst>
                <a:path h="9236202" w="9236202">
                  <a:moveTo>
                    <a:pt x="0" y="4618101"/>
                  </a:moveTo>
                  <a:lnTo>
                    <a:pt x="4618101" y="0"/>
                  </a:lnTo>
                  <a:lnTo>
                    <a:pt x="9236202" y="4618101"/>
                  </a:lnTo>
                  <a:lnTo>
                    <a:pt x="4618101" y="9236202"/>
                  </a:lnTo>
                  <a:close/>
                </a:path>
              </a:pathLst>
            </a:custGeom>
            <a:solidFill>
              <a:srgbClr val="DDDDDD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953461" y="2926080"/>
            <a:ext cx="5494638" cy="5494638"/>
            <a:chOff x="0" y="0"/>
            <a:chExt cx="7326184" cy="732618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326122" cy="7326122"/>
            </a:xfrm>
            <a:custGeom>
              <a:avLst/>
              <a:gdLst/>
              <a:ahLst/>
              <a:cxnLst/>
              <a:rect r="r" b="b" t="t" l="l"/>
              <a:pathLst>
                <a:path h="7326122" w="7326122">
                  <a:moveTo>
                    <a:pt x="0" y="3663061"/>
                  </a:moveTo>
                  <a:lnTo>
                    <a:pt x="3663061" y="0"/>
                  </a:lnTo>
                  <a:lnTo>
                    <a:pt x="7326122" y="3663061"/>
                  </a:lnTo>
                  <a:lnTo>
                    <a:pt x="3663061" y="7326122"/>
                  </a:lnTo>
                  <a:close/>
                </a:path>
              </a:pathLst>
            </a:custGeom>
            <a:blipFill>
              <a:blip r:embed="rId2"/>
              <a:stretch>
                <a:fillRect l="-12180" t="0" r="-37912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674399" y="5673399"/>
            <a:ext cx="4613601" cy="4613601"/>
            <a:chOff x="0" y="0"/>
            <a:chExt cx="6151468" cy="615146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151499" cy="6151499"/>
            </a:xfrm>
            <a:custGeom>
              <a:avLst/>
              <a:gdLst/>
              <a:ahLst/>
              <a:cxnLst/>
              <a:rect r="r" b="b" t="t" l="l"/>
              <a:pathLst>
                <a:path h="6151499" w="6151499">
                  <a:moveTo>
                    <a:pt x="6151499" y="6151499"/>
                  </a:moveTo>
                  <a:lnTo>
                    <a:pt x="6151499" y="0"/>
                  </a:lnTo>
                  <a:lnTo>
                    <a:pt x="0" y="6151499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028700" y="1028700"/>
            <a:ext cx="595446" cy="701275"/>
          </a:xfrm>
          <a:custGeom>
            <a:avLst/>
            <a:gdLst/>
            <a:ahLst/>
            <a:cxnLst/>
            <a:rect r="r" b="b" t="t" l="l"/>
            <a:pathLst>
              <a:path h="701275" w="595446">
                <a:moveTo>
                  <a:pt x="0" y="0"/>
                </a:moveTo>
                <a:lnTo>
                  <a:pt x="595446" y="0"/>
                </a:lnTo>
                <a:lnTo>
                  <a:pt x="595446" y="701275"/>
                </a:lnTo>
                <a:lnTo>
                  <a:pt x="0" y="7012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65087" y="947855"/>
            <a:ext cx="2683682" cy="643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 spc="-55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Liceria &amp; Co.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8201643"/>
            <a:ext cx="4406828" cy="1282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 spc="-55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Call Now.</a:t>
            </a:r>
          </a:p>
          <a:p>
            <a:pPr algn="l">
              <a:lnSpc>
                <a:spcPts val="5039"/>
              </a:lnSpc>
            </a:pPr>
            <a:r>
              <a:rPr lang="en-US" sz="2799" spc="-55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+123-456-7890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19746"/>
            <a:ext cx="9144000" cy="1165718"/>
            <a:chOff x="0" y="0"/>
            <a:chExt cx="12192000" cy="15542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192000" cy="1554226"/>
            </a:xfrm>
            <a:custGeom>
              <a:avLst/>
              <a:gdLst/>
              <a:ahLst/>
              <a:cxnLst/>
              <a:rect r="r" b="b" t="t" l="l"/>
              <a:pathLst>
                <a:path h="1554226" w="12192000">
                  <a:moveTo>
                    <a:pt x="0" y="0"/>
                  </a:moveTo>
                  <a:lnTo>
                    <a:pt x="2458720" y="0"/>
                  </a:lnTo>
                  <a:lnTo>
                    <a:pt x="2600960" y="0"/>
                  </a:lnTo>
                  <a:lnTo>
                    <a:pt x="4871720" y="0"/>
                  </a:lnTo>
                  <a:lnTo>
                    <a:pt x="5059680" y="0"/>
                  </a:lnTo>
                  <a:lnTo>
                    <a:pt x="5603367" y="0"/>
                  </a:lnTo>
                  <a:lnTo>
                    <a:pt x="5623560" y="0"/>
                  </a:lnTo>
                  <a:lnTo>
                    <a:pt x="6355207" y="0"/>
                  </a:lnTo>
                  <a:lnTo>
                    <a:pt x="7330440" y="0"/>
                  </a:lnTo>
                  <a:lnTo>
                    <a:pt x="7472680" y="0"/>
                  </a:lnTo>
                  <a:lnTo>
                    <a:pt x="8062087" y="0"/>
                  </a:lnTo>
                  <a:lnTo>
                    <a:pt x="8082280" y="0"/>
                  </a:lnTo>
                  <a:lnTo>
                    <a:pt x="8204327" y="0"/>
                  </a:lnTo>
                  <a:lnTo>
                    <a:pt x="8224520" y="0"/>
                  </a:lnTo>
                  <a:lnTo>
                    <a:pt x="8813927" y="0"/>
                  </a:lnTo>
                  <a:lnTo>
                    <a:pt x="8956167" y="0"/>
                  </a:lnTo>
                  <a:lnTo>
                    <a:pt x="9931400" y="0"/>
                  </a:lnTo>
                  <a:lnTo>
                    <a:pt x="10663047" y="0"/>
                  </a:lnTo>
                  <a:lnTo>
                    <a:pt x="10683240" y="0"/>
                  </a:lnTo>
                  <a:lnTo>
                    <a:pt x="11414887" y="0"/>
                  </a:lnTo>
                  <a:lnTo>
                    <a:pt x="12192000" y="777113"/>
                  </a:lnTo>
                  <a:lnTo>
                    <a:pt x="11414887" y="1554226"/>
                  </a:lnTo>
                  <a:lnTo>
                    <a:pt x="10683240" y="1554226"/>
                  </a:lnTo>
                  <a:lnTo>
                    <a:pt x="10663047" y="1554226"/>
                  </a:lnTo>
                  <a:lnTo>
                    <a:pt x="9931400" y="1554226"/>
                  </a:lnTo>
                  <a:lnTo>
                    <a:pt x="8956167" y="1554226"/>
                  </a:lnTo>
                  <a:lnTo>
                    <a:pt x="8813927" y="1554226"/>
                  </a:lnTo>
                  <a:lnTo>
                    <a:pt x="8224520" y="1554226"/>
                  </a:lnTo>
                  <a:lnTo>
                    <a:pt x="8204326" y="1554226"/>
                  </a:lnTo>
                  <a:lnTo>
                    <a:pt x="8082280" y="1554226"/>
                  </a:lnTo>
                  <a:lnTo>
                    <a:pt x="8062087" y="1554226"/>
                  </a:lnTo>
                  <a:lnTo>
                    <a:pt x="7472680" y="1554226"/>
                  </a:lnTo>
                  <a:lnTo>
                    <a:pt x="7330440" y="1554226"/>
                  </a:lnTo>
                  <a:lnTo>
                    <a:pt x="6355207" y="1554226"/>
                  </a:lnTo>
                  <a:lnTo>
                    <a:pt x="5623560" y="1554226"/>
                  </a:lnTo>
                  <a:lnTo>
                    <a:pt x="5603367" y="1554226"/>
                  </a:lnTo>
                  <a:lnTo>
                    <a:pt x="5059680" y="1554226"/>
                  </a:lnTo>
                  <a:lnTo>
                    <a:pt x="4871720" y="1554226"/>
                  </a:lnTo>
                  <a:lnTo>
                    <a:pt x="2600960" y="1554226"/>
                  </a:lnTo>
                  <a:lnTo>
                    <a:pt x="2458720" y="1554226"/>
                  </a:lnTo>
                  <a:lnTo>
                    <a:pt x="0" y="1554226"/>
                  </a:lnTo>
                  <a:close/>
                </a:path>
              </a:pathLst>
            </a:custGeom>
            <a:solidFill>
              <a:srgbClr val="DDDDDD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754942"/>
            <a:ext cx="6375082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true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Introduction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0" y="519746"/>
            <a:ext cx="936307" cy="1165718"/>
            <a:chOff x="0" y="0"/>
            <a:chExt cx="1248410" cy="15542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48410" cy="1554353"/>
            </a:xfrm>
            <a:custGeom>
              <a:avLst/>
              <a:gdLst/>
              <a:ahLst/>
              <a:cxnLst/>
              <a:rect r="r" b="b" t="t" l="l"/>
              <a:pathLst>
                <a:path h="1554353" w="1248410">
                  <a:moveTo>
                    <a:pt x="0" y="0"/>
                  </a:moveTo>
                  <a:lnTo>
                    <a:pt x="471297" y="0"/>
                  </a:lnTo>
                  <a:lnTo>
                    <a:pt x="1248410" y="777113"/>
                  </a:lnTo>
                  <a:lnTo>
                    <a:pt x="471297" y="1554353"/>
                  </a:lnTo>
                  <a:lnTo>
                    <a:pt x="0" y="1554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3276352"/>
            <a:ext cx="8101012" cy="5599761"/>
            <a:chOff x="0" y="0"/>
            <a:chExt cx="10801350" cy="74663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801350" cy="7466330"/>
            </a:xfrm>
            <a:custGeom>
              <a:avLst/>
              <a:gdLst/>
              <a:ahLst/>
              <a:cxnLst/>
              <a:rect r="r" b="b" t="t" l="l"/>
              <a:pathLst>
                <a:path h="7466330" w="10801350">
                  <a:moveTo>
                    <a:pt x="0" y="0"/>
                  </a:moveTo>
                  <a:lnTo>
                    <a:pt x="10801350" y="0"/>
                  </a:lnTo>
                  <a:lnTo>
                    <a:pt x="10801350" y="7466330"/>
                  </a:lnTo>
                  <a:lnTo>
                    <a:pt x="0" y="7466330"/>
                  </a:lnTo>
                  <a:close/>
                </a:path>
              </a:pathLst>
            </a:custGeom>
            <a:blipFill>
              <a:blip r:embed="rId2"/>
              <a:stretch>
                <a:fillRect l="-1875" t="0" r="-1875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59133" y="4344543"/>
            <a:ext cx="700016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E72929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Overview of the main objectives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59133" y="4868508"/>
            <a:ext cx="7000167" cy="287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This work performance report aims to comprehensively summarize the work of Liceria &amp; Co. over the past period. By elaborating on main objectives, company overview, work achievements, and other aspects, it presents the company's overall performance and provides a reference for future development. We will review the achievements made, analyze the challenges faced, and clarify the future development direction.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19746"/>
            <a:ext cx="9144000" cy="1165718"/>
            <a:chOff x="0" y="0"/>
            <a:chExt cx="12192000" cy="15542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192000" cy="1554226"/>
            </a:xfrm>
            <a:custGeom>
              <a:avLst/>
              <a:gdLst/>
              <a:ahLst/>
              <a:cxnLst/>
              <a:rect r="r" b="b" t="t" l="l"/>
              <a:pathLst>
                <a:path h="1554226" w="12192000">
                  <a:moveTo>
                    <a:pt x="0" y="0"/>
                  </a:moveTo>
                  <a:lnTo>
                    <a:pt x="2458720" y="0"/>
                  </a:lnTo>
                  <a:lnTo>
                    <a:pt x="2600960" y="0"/>
                  </a:lnTo>
                  <a:lnTo>
                    <a:pt x="4871720" y="0"/>
                  </a:lnTo>
                  <a:lnTo>
                    <a:pt x="5059680" y="0"/>
                  </a:lnTo>
                  <a:lnTo>
                    <a:pt x="5603367" y="0"/>
                  </a:lnTo>
                  <a:lnTo>
                    <a:pt x="5623560" y="0"/>
                  </a:lnTo>
                  <a:lnTo>
                    <a:pt x="6355207" y="0"/>
                  </a:lnTo>
                  <a:lnTo>
                    <a:pt x="7330440" y="0"/>
                  </a:lnTo>
                  <a:lnTo>
                    <a:pt x="7472680" y="0"/>
                  </a:lnTo>
                  <a:lnTo>
                    <a:pt x="8062087" y="0"/>
                  </a:lnTo>
                  <a:lnTo>
                    <a:pt x="8082280" y="0"/>
                  </a:lnTo>
                  <a:lnTo>
                    <a:pt x="8204327" y="0"/>
                  </a:lnTo>
                  <a:lnTo>
                    <a:pt x="8224520" y="0"/>
                  </a:lnTo>
                  <a:lnTo>
                    <a:pt x="8813927" y="0"/>
                  </a:lnTo>
                  <a:lnTo>
                    <a:pt x="8956167" y="0"/>
                  </a:lnTo>
                  <a:lnTo>
                    <a:pt x="9931400" y="0"/>
                  </a:lnTo>
                  <a:lnTo>
                    <a:pt x="10663047" y="0"/>
                  </a:lnTo>
                  <a:lnTo>
                    <a:pt x="10683240" y="0"/>
                  </a:lnTo>
                  <a:lnTo>
                    <a:pt x="11414887" y="0"/>
                  </a:lnTo>
                  <a:lnTo>
                    <a:pt x="12192000" y="777113"/>
                  </a:lnTo>
                  <a:lnTo>
                    <a:pt x="11414887" y="1554226"/>
                  </a:lnTo>
                  <a:lnTo>
                    <a:pt x="10683240" y="1554226"/>
                  </a:lnTo>
                  <a:lnTo>
                    <a:pt x="10663047" y="1554226"/>
                  </a:lnTo>
                  <a:lnTo>
                    <a:pt x="9931400" y="1554226"/>
                  </a:lnTo>
                  <a:lnTo>
                    <a:pt x="8956167" y="1554226"/>
                  </a:lnTo>
                  <a:lnTo>
                    <a:pt x="8813927" y="1554226"/>
                  </a:lnTo>
                  <a:lnTo>
                    <a:pt x="8224520" y="1554226"/>
                  </a:lnTo>
                  <a:lnTo>
                    <a:pt x="8204326" y="1554226"/>
                  </a:lnTo>
                  <a:lnTo>
                    <a:pt x="8082280" y="1554226"/>
                  </a:lnTo>
                  <a:lnTo>
                    <a:pt x="8062087" y="1554226"/>
                  </a:lnTo>
                  <a:lnTo>
                    <a:pt x="7472680" y="1554226"/>
                  </a:lnTo>
                  <a:lnTo>
                    <a:pt x="7330440" y="1554226"/>
                  </a:lnTo>
                  <a:lnTo>
                    <a:pt x="6355207" y="1554226"/>
                  </a:lnTo>
                  <a:lnTo>
                    <a:pt x="5623560" y="1554226"/>
                  </a:lnTo>
                  <a:lnTo>
                    <a:pt x="5603367" y="1554226"/>
                  </a:lnTo>
                  <a:lnTo>
                    <a:pt x="5059680" y="1554226"/>
                  </a:lnTo>
                  <a:lnTo>
                    <a:pt x="4871720" y="1554226"/>
                  </a:lnTo>
                  <a:lnTo>
                    <a:pt x="2600960" y="1554226"/>
                  </a:lnTo>
                  <a:lnTo>
                    <a:pt x="2458720" y="1554226"/>
                  </a:lnTo>
                  <a:lnTo>
                    <a:pt x="0" y="1554226"/>
                  </a:lnTo>
                  <a:close/>
                </a:path>
              </a:pathLst>
            </a:custGeom>
            <a:solidFill>
              <a:srgbClr val="DDDDD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519746"/>
            <a:ext cx="936307" cy="1165718"/>
            <a:chOff x="0" y="0"/>
            <a:chExt cx="1248410" cy="15542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48410" cy="1554353"/>
            </a:xfrm>
            <a:custGeom>
              <a:avLst/>
              <a:gdLst/>
              <a:ahLst/>
              <a:cxnLst/>
              <a:rect r="r" b="b" t="t" l="l"/>
              <a:pathLst>
                <a:path h="1554353" w="1248410">
                  <a:moveTo>
                    <a:pt x="0" y="0"/>
                  </a:moveTo>
                  <a:lnTo>
                    <a:pt x="471297" y="0"/>
                  </a:lnTo>
                  <a:lnTo>
                    <a:pt x="1248410" y="777113"/>
                  </a:lnTo>
                  <a:lnTo>
                    <a:pt x="471297" y="1554353"/>
                  </a:lnTo>
                  <a:lnTo>
                    <a:pt x="0" y="1554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42986" y="3276353"/>
            <a:ext cx="6803931" cy="2650821"/>
            <a:chOff x="0" y="0"/>
            <a:chExt cx="9071908" cy="35344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071864" cy="3534410"/>
            </a:xfrm>
            <a:custGeom>
              <a:avLst/>
              <a:gdLst/>
              <a:ahLst/>
              <a:cxnLst/>
              <a:rect r="r" b="b" t="t" l="l"/>
              <a:pathLst>
                <a:path h="3534410" w="9071864">
                  <a:moveTo>
                    <a:pt x="0" y="0"/>
                  </a:moveTo>
                  <a:lnTo>
                    <a:pt x="9071864" y="0"/>
                  </a:lnTo>
                  <a:lnTo>
                    <a:pt x="9071864" y="3534410"/>
                  </a:lnTo>
                  <a:lnTo>
                    <a:pt x="0" y="3534410"/>
                  </a:lnTo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7189916" y="3944762"/>
            <a:ext cx="1314003" cy="1314003"/>
            <a:chOff x="0" y="0"/>
            <a:chExt cx="1752004" cy="175200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52092" cy="1752092"/>
            </a:xfrm>
            <a:custGeom>
              <a:avLst/>
              <a:gdLst/>
              <a:ahLst/>
              <a:cxnLst/>
              <a:rect r="r" b="b" t="t" l="l"/>
              <a:pathLst>
                <a:path h="1752092" w="1752092">
                  <a:moveTo>
                    <a:pt x="0" y="876046"/>
                  </a:moveTo>
                  <a:cubicBezTo>
                    <a:pt x="0" y="392176"/>
                    <a:pt x="392176" y="0"/>
                    <a:pt x="876046" y="0"/>
                  </a:cubicBezTo>
                  <a:cubicBezTo>
                    <a:pt x="1359916" y="0"/>
                    <a:pt x="1752092" y="392176"/>
                    <a:pt x="1752092" y="876046"/>
                  </a:cubicBezTo>
                  <a:cubicBezTo>
                    <a:pt x="1752092" y="1359916"/>
                    <a:pt x="1359916" y="1752092"/>
                    <a:pt x="876046" y="1752092"/>
                  </a:cubicBezTo>
                  <a:cubicBezTo>
                    <a:pt x="392176" y="1752092"/>
                    <a:pt x="0" y="1359789"/>
                    <a:pt x="0" y="8760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263616" y="4018462"/>
            <a:ext cx="1166601" cy="1166601"/>
            <a:chOff x="0" y="0"/>
            <a:chExt cx="1555468" cy="155546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55496" cy="1555496"/>
            </a:xfrm>
            <a:custGeom>
              <a:avLst/>
              <a:gdLst/>
              <a:ahLst/>
              <a:cxnLst/>
              <a:rect r="r" b="b" t="t" l="l"/>
              <a:pathLst>
                <a:path h="1555496" w="1555496">
                  <a:moveTo>
                    <a:pt x="0" y="777748"/>
                  </a:moveTo>
                  <a:cubicBezTo>
                    <a:pt x="0" y="348234"/>
                    <a:pt x="348234" y="0"/>
                    <a:pt x="777748" y="0"/>
                  </a:cubicBezTo>
                  <a:cubicBezTo>
                    <a:pt x="1207262" y="0"/>
                    <a:pt x="1555496" y="348234"/>
                    <a:pt x="1555496" y="777748"/>
                  </a:cubicBezTo>
                  <a:cubicBezTo>
                    <a:pt x="1555496" y="1207262"/>
                    <a:pt x="1207262" y="1555496"/>
                    <a:pt x="777748" y="1555496"/>
                  </a:cubicBezTo>
                  <a:cubicBezTo>
                    <a:pt x="348234" y="1555496"/>
                    <a:pt x="0" y="1207262"/>
                    <a:pt x="0" y="777748"/>
                  </a:cubicBez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42986" y="6225292"/>
            <a:ext cx="6803931" cy="2650821"/>
            <a:chOff x="0" y="0"/>
            <a:chExt cx="9071908" cy="353442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071864" cy="3534410"/>
            </a:xfrm>
            <a:custGeom>
              <a:avLst/>
              <a:gdLst/>
              <a:ahLst/>
              <a:cxnLst/>
              <a:rect r="r" b="b" t="t" l="l"/>
              <a:pathLst>
                <a:path h="3534410" w="9071864">
                  <a:moveTo>
                    <a:pt x="0" y="0"/>
                  </a:moveTo>
                  <a:lnTo>
                    <a:pt x="9071864" y="0"/>
                  </a:lnTo>
                  <a:lnTo>
                    <a:pt x="9071864" y="3534410"/>
                  </a:lnTo>
                  <a:lnTo>
                    <a:pt x="0" y="3534410"/>
                  </a:lnTo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189916" y="6893702"/>
            <a:ext cx="1314003" cy="1314003"/>
            <a:chOff x="0" y="0"/>
            <a:chExt cx="1752004" cy="175200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752092" cy="1752092"/>
            </a:xfrm>
            <a:custGeom>
              <a:avLst/>
              <a:gdLst/>
              <a:ahLst/>
              <a:cxnLst/>
              <a:rect r="r" b="b" t="t" l="l"/>
              <a:pathLst>
                <a:path h="1752092" w="1752092">
                  <a:moveTo>
                    <a:pt x="0" y="876046"/>
                  </a:moveTo>
                  <a:cubicBezTo>
                    <a:pt x="0" y="392176"/>
                    <a:pt x="392176" y="0"/>
                    <a:pt x="876046" y="0"/>
                  </a:cubicBezTo>
                  <a:cubicBezTo>
                    <a:pt x="1359916" y="0"/>
                    <a:pt x="1752092" y="392176"/>
                    <a:pt x="1752092" y="876046"/>
                  </a:cubicBezTo>
                  <a:cubicBezTo>
                    <a:pt x="1752092" y="1359916"/>
                    <a:pt x="1359916" y="1752092"/>
                    <a:pt x="876046" y="1752092"/>
                  </a:cubicBezTo>
                  <a:cubicBezTo>
                    <a:pt x="392176" y="1752092"/>
                    <a:pt x="0" y="1359789"/>
                    <a:pt x="0" y="8760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7263616" y="6967402"/>
            <a:ext cx="1166601" cy="1166601"/>
            <a:chOff x="0" y="0"/>
            <a:chExt cx="1555468" cy="155546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55496" cy="1555496"/>
            </a:xfrm>
            <a:custGeom>
              <a:avLst/>
              <a:gdLst/>
              <a:ahLst/>
              <a:cxnLst/>
              <a:rect r="r" b="b" t="t" l="l"/>
              <a:pathLst>
                <a:path h="1555496" w="1555496">
                  <a:moveTo>
                    <a:pt x="0" y="777748"/>
                  </a:moveTo>
                  <a:cubicBezTo>
                    <a:pt x="0" y="348234"/>
                    <a:pt x="348234" y="0"/>
                    <a:pt x="777748" y="0"/>
                  </a:cubicBezTo>
                  <a:cubicBezTo>
                    <a:pt x="1207262" y="0"/>
                    <a:pt x="1555496" y="348234"/>
                    <a:pt x="1555496" y="777748"/>
                  </a:cubicBezTo>
                  <a:cubicBezTo>
                    <a:pt x="1555496" y="1207262"/>
                    <a:pt x="1207262" y="1555496"/>
                    <a:pt x="777748" y="1555496"/>
                  </a:cubicBezTo>
                  <a:cubicBezTo>
                    <a:pt x="348234" y="1555496"/>
                    <a:pt x="0" y="1207262"/>
                    <a:pt x="0" y="777748"/>
                  </a:cubicBez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9784084" y="3276353"/>
            <a:ext cx="6803931" cy="2650821"/>
            <a:chOff x="0" y="0"/>
            <a:chExt cx="9071908" cy="353442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071864" cy="3534410"/>
            </a:xfrm>
            <a:custGeom>
              <a:avLst/>
              <a:gdLst/>
              <a:ahLst/>
              <a:cxnLst/>
              <a:rect r="r" b="b" t="t" l="l"/>
              <a:pathLst>
                <a:path h="3534410" w="9071864">
                  <a:moveTo>
                    <a:pt x="0" y="0"/>
                  </a:moveTo>
                  <a:lnTo>
                    <a:pt x="9071864" y="0"/>
                  </a:lnTo>
                  <a:lnTo>
                    <a:pt x="9071864" y="3534410"/>
                  </a:lnTo>
                  <a:lnTo>
                    <a:pt x="0" y="3534410"/>
                  </a:lnTo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5931014" y="3944762"/>
            <a:ext cx="1314003" cy="1314003"/>
            <a:chOff x="0" y="0"/>
            <a:chExt cx="1752004" cy="175200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752092" cy="1752092"/>
            </a:xfrm>
            <a:custGeom>
              <a:avLst/>
              <a:gdLst/>
              <a:ahLst/>
              <a:cxnLst/>
              <a:rect r="r" b="b" t="t" l="l"/>
              <a:pathLst>
                <a:path h="1752092" w="1752092">
                  <a:moveTo>
                    <a:pt x="0" y="876046"/>
                  </a:moveTo>
                  <a:cubicBezTo>
                    <a:pt x="0" y="392176"/>
                    <a:pt x="392176" y="0"/>
                    <a:pt x="876046" y="0"/>
                  </a:cubicBezTo>
                  <a:cubicBezTo>
                    <a:pt x="1359916" y="0"/>
                    <a:pt x="1752092" y="392176"/>
                    <a:pt x="1752092" y="876046"/>
                  </a:cubicBezTo>
                  <a:cubicBezTo>
                    <a:pt x="1752092" y="1359916"/>
                    <a:pt x="1359916" y="1752092"/>
                    <a:pt x="876046" y="1752092"/>
                  </a:cubicBezTo>
                  <a:cubicBezTo>
                    <a:pt x="392176" y="1752092"/>
                    <a:pt x="0" y="1359789"/>
                    <a:pt x="0" y="8760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6004715" y="4018462"/>
            <a:ext cx="1166601" cy="1166601"/>
            <a:chOff x="0" y="0"/>
            <a:chExt cx="1555468" cy="155546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555496" cy="1555496"/>
            </a:xfrm>
            <a:custGeom>
              <a:avLst/>
              <a:gdLst/>
              <a:ahLst/>
              <a:cxnLst/>
              <a:rect r="r" b="b" t="t" l="l"/>
              <a:pathLst>
                <a:path h="1555496" w="1555496">
                  <a:moveTo>
                    <a:pt x="0" y="777748"/>
                  </a:moveTo>
                  <a:cubicBezTo>
                    <a:pt x="0" y="348234"/>
                    <a:pt x="348234" y="0"/>
                    <a:pt x="777748" y="0"/>
                  </a:cubicBezTo>
                  <a:cubicBezTo>
                    <a:pt x="1207262" y="0"/>
                    <a:pt x="1555496" y="348234"/>
                    <a:pt x="1555496" y="777748"/>
                  </a:cubicBezTo>
                  <a:cubicBezTo>
                    <a:pt x="1555496" y="1207262"/>
                    <a:pt x="1207262" y="1555496"/>
                    <a:pt x="777748" y="1555496"/>
                  </a:cubicBezTo>
                  <a:cubicBezTo>
                    <a:pt x="348234" y="1555496"/>
                    <a:pt x="0" y="1207262"/>
                    <a:pt x="0" y="777748"/>
                  </a:cubicBez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9784084" y="6225292"/>
            <a:ext cx="6803931" cy="2650821"/>
            <a:chOff x="0" y="0"/>
            <a:chExt cx="9071908" cy="353442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9071864" cy="3534410"/>
            </a:xfrm>
            <a:custGeom>
              <a:avLst/>
              <a:gdLst/>
              <a:ahLst/>
              <a:cxnLst/>
              <a:rect r="r" b="b" t="t" l="l"/>
              <a:pathLst>
                <a:path h="3534410" w="9071864">
                  <a:moveTo>
                    <a:pt x="0" y="0"/>
                  </a:moveTo>
                  <a:lnTo>
                    <a:pt x="9071864" y="0"/>
                  </a:lnTo>
                  <a:lnTo>
                    <a:pt x="9071864" y="3534410"/>
                  </a:lnTo>
                  <a:lnTo>
                    <a:pt x="0" y="3534410"/>
                  </a:lnTo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5931014" y="6893702"/>
            <a:ext cx="1314003" cy="1314003"/>
            <a:chOff x="0" y="0"/>
            <a:chExt cx="1752004" cy="175200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752092" cy="1752092"/>
            </a:xfrm>
            <a:custGeom>
              <a:avLst/>
              <a:gdLst/>
              <a:ahLst/>
              <a:cxnLst/>
              <a:rect r="r" b="b" t="t" l="l"/>
              <a:pathLst>
                <a:path h="1752092" w="1752092">
                  <a:moveTo>
                    <a:pt x="0" y="876046"/>
                  </a:moveTo>
                  <a:cubicBezTo>
                    <a:pt x="0" y="392176"/>
                    <a:pt x="392176" y="0"/>
                    <a:pt x="876046" y="0"/>
                  </a:cubicBezTo>
                  <a:cubicBezTo>
                    <a:pt x="1359916" y="0"/>
                    <a:pt x="1752092" y="392176"/>
                    <a:pt x="1752092" y="876046"/>
                  </a:cubicBezTo>
                  <a:cubicBezTo>
                    <a:pt x="1752092" y="1359916"/>
                    <a:pt x="1359916" y="1752092"/>
                    <a:pt x="876046" y="1752092"/>
                  </a:cubicBezTo>
                  <a:cubicBezTo>
                    <a:pt x="392176" y="1752092"/>
                    <a:pt x="0" y="1359789"/>
                    <a:pt x="0" y="8760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6004715" y="6967402"/>
            <a:ext cx="1166601" cy="1166601"/>
            <a:chOff x="0" y="0"/>
            <a:chExt cx="1555468" cy="155546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555496" cy="1555496"/>
            </a:xfrm>
            <a:custGeom>
              <a:avLst/>
              <a:gdLst/>
              <a:ahLst/>
              <a:cxnLst/>
              <a:rect r="r" b="b" t="t" l="l"/>
              <a:pathLst>
                <a:path h="1555496" w="1555496">
                  <a:moveTo>
                    <a:pt x="0" y="777748"/>
                  </a:moveTo>
                  <a:cubicBezTo>
                    <a:pt x="0" y="348234"/>
                    <a:pt x="348234" y="0"/>
                    <a:pt x="777748" y="0"/>
                  </a:cubicBezTo>
                  <a:cubicBezTo>
                    <a:pt x="1207262" y="0"/>
                    <a:pt x="1555496" y="348234"/>
                    <a:pt x="1555496" y="777748"/>
                  </a:cubicBezTo>
                  <a:cubicBezTo>
                    <a:pt x="1555496" y="1207262"/>
                    <a:pt x="1207262" y="1555496"/>
                    <a:pt x="777748" y="1555496"/>
                  </a:cubicBezTo>
                  <a:cubicBezTo>
                    <a:pt x="348234" y="1555496"/>
                    <a:pt x="0" y="1207262"/>
                    <a:pt x="0" y="777748"/>
                  </a:cubicBezTo>
                  <a:close/>
                </a:path>
              </a:pathLst>
            </a:custGeom>
            <a:solidFill>
              <a:srgbClr val="E72929"/>
            </a:solidFill>
          </p:spPr>
        </p:sp>
      </p:grpSp>
      <p:sp>
        <p:nvSpPr>
          <p:cNvPr name="Freeform 30" id="30"/>
          <p:cNvSpPr/>
          <p:nvPr/>
        </p:nvSpPr>
        <p:spPr>
          <a:xfrm flipH="false" flipV="false" rot="0">
            <a:off x="16286606" y="7249294"/>
            <a:ext cx="602818" cy="602818"/>
          </a:xfrm>
          <a:custGeom>
            <a:avLst/>
            <a:gdLst/>
            <a:ahLst/>
            <a:cxnLst/>
            <a:rect r="r" b="b" t="t" l="l"/>
            <a:pathLst>
              <a:path h="602818" w="602818">
                <a:moveTo>
                  <a:pt x="0" y="0"/>
                </a:moveTo>
                <a:lnTo>
                  <a:pt x="602819" y="0"/>
                </a:lnTo>
                <a:lnTo>
                  <a:pt x="602819" y="602818"/>
                </a:lnTo>
                <a:lnTo>
                  <a:pt x="0" y="6028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6286606" y="4300354"/>
            <a:ext cx="602818" cy="602818"/>
          </a:xfrm>
          <a:custGeom>
            <a:avLst/>
            <a:gdLst/>
            <a:ahLst/>
            <a:cxnLst/>
            <a:rect r="r" b="b" t="t" l="l"/>
            <a:pathLst>
              <a:path h="602818" w="602818">
                <a:moveTo>
                  <a:pt x="0" y="0"/>
                </a:moveTo>
                <a:lnTo>
                  <a:pt x="602819" y="0"/>
                </a:lnTo>
                <a:lnTo>
                  <a:pt x="602819" y="602818"/>
                </a:lnTo>
                <a:lnTo>
                  <a:pt x="0" y="6028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7545508" y="7249294"/>
            <a:ext cx="602818" cy="602818"/>
          </a:xfrm>
          <a:custGeom>
            <a:avLst/>
            <a:gdLst/>
            <a:ahLst/>
            <a:cxnLst/>
            <a:rect r="r" b="b" t="t" l="l"/>
            <a:pathLst>
              <a:path h="602818" w="602818">
                <a:moveTo>
                  <a:pt x="0" y="0"/>
                </a:moveTo>
                <a:lnTo>
                  <a:pt x="602818" y="0"/>
                </a:lnTo>
                <a:lnTo>
                  <a:pt x="602818" y="602818"/>
                </a:lnTo>
                <a:lnTo>
                  <a:pt x="0" y="6028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7545508" y="4300354"/>
            <a:ext cx="602818" cy="602818"/>
          </a:xfrm>
          <a:custGeom>
            <a:avLst/>
            <a:gdLst/>
            <a:ahLst/>
            <a:cxnLst/>
            <a:rect r="r" b="b" t="t" l="l"/>
            <a:pathLst>
              <a:path h="602818" w="602818">
                <a:moveTo>
                  <a:pt x="0" y="0"/>
                </a:moveTo>
                <a:lnTo>
                  <a:pt x="602818" y="0"/>
                </a:lnTo>
                <a:lnTo>
                  <a:pt x="602818" y="602818"/>
                </a:lnTo>
                <a:lnTo>
                  <a:pt x="0" y="6028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028700" y="754942"/>
            <a:ext cx="6375082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true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Company Overview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51821" y="3484436"/>
            <a:ext cx="339059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Organization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51819" y="4008401"/>
            <a:ext cx="5529262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Has a highly efficient and collaborative organizational structure, covering multiple departments such as marketing,operations, and customer service. 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092919" y="3484436"/>
            <a:ext cx="339059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Mission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092918" y="4008401"/>
            <a:ext cx="5529262" cy="1644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Our mission is to provide customers with excellent products and services, meet their constantly changing needs, and create value for customers through innovation and expertise.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51821" y="6433375"/>
            <a:ext cx="339059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Vision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51819" y="6957340"/>
            <a:ext cx="5529262" cy="1644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To become a leading enterprise in the industry, win the trust of global customers with innovative solutions and high - quality services, and promote the development and progress of the industry.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092919" y="6433375"/>
            <a:ext cx="339059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Core values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092918" y="6957340"/>
            <a:ext cx="5529262" cy="1644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Integrity, Innovation, Collaboration, Excellence. We adhere to the principle of integrity, encourage innovative thinking, emphasize teamwork, and pursue excellent work results.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19746"/>
            <a:ext cx="9144000" cy="1165718"/>
            <a:chOff x="0" y="0"/>
            <a:chExt cx="12192000" cy="15542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192000" cy="1554226"/>
            </a:xfrm>
            <a:custGeom>
              <a:avLst/>
              <a:gdLst/>
              <a:ahLst/>
              <a:cxnLst/>
              <a:rect r="r" b="b" t="t" l="l"/>
              <a:pathLst>
                <a:path h="1554226" w="12192000">
                  <a:moveTo>
                    <a:pt x="0" y="0"/>
                  </a:moveTo>
                  <a:lnTo>
                    <a:pt x="2458720" y="0"/>
                  </a:lnTo>
                  <a:lnTo>
                    <a:pt x="2600960" y="0"/>
                  </a:lnTo>
                  <a:lnTo>
                    <a:pt x="4871720" y="0"/>
                  </a:lnTo>
                  <a:lnTo>
                    <a:pt x="5059680" y="0"/>
                  </a:lnTo>
                  <a:lnTo>
                    <a:pt x="5603367" y="0"/>
                  </a:lnTo>
                  <a:lnTo>
                    <a:pt x="5623560" y="0"/>
                  </a:lnTo>
                  <a:lnTo>
                    <a:pt x="6355207" y="0"/>
                  </a:lnTo>
                  <a:lnTo>
                    <a:pt x="7330440" y="0"/>
                  </a:lnTo>
                  <a:lnTo>
                    <a:pt x="7472680" y="0"/>
                  </a:lnTo>
                  <a:lnTo>
                    <a:pt x="8062087" y="0"/>
                  </a:lnTo>
                  <a:lnTo>
                    <a:pt x="8082280" y="0"/>
                  </a:lnTo>
                  <a:lnTo>
                    <a:pt x="8204327" y="0"/>
                  </a:lnTo>
                  <a:lnTo>
                    <a:pt x="8224520" y="0"/>
                  </a:lnTo>
                  <a:lnTo>
                    <a:pt x="8813927" y="0"/>
                  </a:lnTo>
                  <a:lnTo>
                    <a:pt x="8956167" y="0"/>
                  </a:lnTo>
                  <a:lnTo>
                    <a:pt x="9931400" y="0"/>
                  </a:lnTo>
                  <a:lnTo>
                    <a:pt x="10663047" y="0"/>
                  </a:lnTo>
                  <a:lnTo>
                    <a:pt x="10683240" y="0"/>
                  </a:lnTo>
                  <a:lnTo>
                    <a:pt x="11414887" y="0"/>
                  </a:lnTo>
                  <a:lnTo>
                    <a:pt x="12192000" y="777113"/>
                  </a:lnTo>
                  <a:lnTo>
                    <a:pt x="11414887" y="1554226"/>
                  </a:lnTo>
                  <a:lnTo>
                    <a:pt x="10683240" y="1554226"/>
                  </a:lnTo>
                  <a:lnTo>
                    <a:pt x="10663047" y="1554226"/>
                  </a:lnTo>
                  <a:lnTo>
                    <a:pt x="9931400" y="1554226"/>
                  </a:lnTo>
                  <a:lnTo>
                    <a:pt x="8956167" y="1554226"/>
                  </a:lnTo>
                  <a:lnTo>
                    <a:pt x="8813927" y="1554226"/>
                  </a:lnTo>
                  <a:lnTo>
                    <a:pt x="8224520" y="1554226"/>
                  </a:lnTo>
                  <a:lnTo>
                    <a:pt x="8204326" y="1554226"/>
                  </a:lnTo>
                  <a:lnTo>
                    <a:pt x="8082280" y="1554226"/>
                  </a:lnTo>
                  <a:lnTo>
                    <a:pt x="8062087" y="1554226"/>
                  </a:lnTo>
                  <a:lnTo>
                    <a:pt x="7472680" y="1554226"/>
                  </a:lnTo>
                  <a:lnTo>
                    <a:pt x="7330440" y="1554226"/>
                  </a:lnTo>
                  <a:lnTo>
                    <a:pt x="6355207" y="1554226"/>
                  </a:lnTo>
                  <a:lnTo>
                    <a:pt x="5623560" y="1554226"/>
                  </a:lnTo>
                  <a:lnTo>
                    <a:pt x="5603367" y="1554226"/>
                  </a:lnTo>
                  <a:lnTo>
                    <a:pt x="5059680" y="1554226"/>
                  </a:lnTo>
                  <a:lnTo>
                    <a:pt x="4871720" y="1554226"/>
                  </a:lnTo>
                  <a:lnTo>
                    <a:pt x="2600960" y="1554226"/>
                  </a:lnTo>
                  <a:lnTo>
                    <a:pt x="2458720" y="1554226"/>
                  </a:lnTo>
                  <a:lnTo>
                    <a:pt x="0" y="1554226"/>
                  </a:lnTo>
                  <a:close/>
                </a:path>
              </a:pathLst>
            </a:custGeom>
            <a:solidFill>
              <a:srgbClr val="DDDDD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519746"/>
            <a:ext cx="936307" cy="1165718"/>
            <a:chOff x="0" y="0"/>
            <a:chExt cx="1248410" cy="15542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48410" cy="1554353"/>
            </a:xfrm>
            <a:custGeom>
              <a:avLst/>
              <a:gdLst/>
              <a:ahLst/>
              <a:cxnLst/>
              <a:rect r="r" b="b" t="t" l="l"/>
              <a:pathLst>
                <a:path h="1554353" w="1248410">
                  <a:moveTo>
                    <a:pt x="0" y="0"/>
                  </a:moveTo>
                  <a:lnTo>
                    <a:pt x="471297" y="0"/>
                  </a:lnTo>
                  <a:lnTo>
                    <a:pt x="1248410" y="777113"/>
                  </a:lnTo>
                  <a:lnTo>
                    <a:pt x="471297" y="1554353"/>
                  </a:lnTo>
                  <a:lnTo>
                    <a:pt x="0" y="1554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43389" y="6266341"/>
            <a:ext cx="2609772" cy="2609772"/>
            <a:chOff x="0" y="0"/>
            <a:chExt cx="3479696" cy="34796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479673" cy="3479673"/>
            </a:xfrm>
            <a:custGeom>
              <a:avLst/>
              <a:gdLst/>
              <a:ahLst/>
              <a:cxnLst/>
              <a:rect r="r" b="b" t="t" l="l"/>
              <a:pathLst>
                <a:path h="3479673" w="3479673">
                  <a:moveTo>
                    <a:pt x="3479673" y="0"/>
                  </a:moveTo>
                  <a:lnTo>
                    <a:pt x="0" y="0"/>
                  </a:lnTo>
                  <a:lnTo>
                    <a:pt x="0" y="3479673"/>
                  </a:lnTo>
                  <a:lnTo>
                    <a:pt x="3479673" y="3479673"/>
                  </a:lnTo>
                  <a:close/>
                </a:path>
              </a:pathLst>
            </a:custGeom>
            <a:solidFill>
              <a:srgbClr val="DDDDD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334840" y="6266341"/>
            <a:ext cx="2609772" cy="2609772"/>
            <a:chOff x="0" y="0"/>
            <a:chExt cx="3479696" cy="34796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479673" cy="3479673"/>
            </a:xfrm>
            <a:custGeom>
              <a:avLst/>
              <a:gdLst/>
              <a:ahLst/>
              <a:cxnLst/>
              <a:rect r="r" b="b" t="t" l="l"/>
              <a:pathLst>
                <a:path h="3479673" w="3479673">
                  <a:moveTo>
                    <a:pt x="3479673" y="0"/>
                  </a:moveTo>
                  <a:lnTo>
                    <a:pt x="0" y="0"/>
                  </a:lnTo>
                  <a:lnTo>
                    <a:pt x="0" y="3479673"/>
                  </a:lnTo>
                  <a:lnTo>
                    <a:pt x="3479673" y="3479673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343389" y="3276352"/>
            <a:ext cx="5601224" cy="2609772"/>
            <a:chOff x="0" y="0"/>
            <a:chExt cx="7468298" cy="347969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468235" cy="3479673"/>
            </a:xfrm>
            <a:custGeom>
              <a:avLst/>
              <a:gdLst/>
              <a:ahLst/>
              <a:cxnLst/>
              <a:rect r="r" b="b" t="t" l="l"/>
              <a:pathLst>
                <a:path h="3479673" w="7468235">
                  <a:moveTo>
                    <a:pt x="7468235" y="0"/>
                  </a:moveTo>
                  <a:lnTo>
                    <a:pt x="0" y="0"/>
                  </a:lnTo>
                  <a:lnTo>
                    <a:pt x="0" y="3479673"/>
                  </a:lnTo>
                  <a:lnTo>
                    <a:pt x="7468235" y="3479673"/>
                  </a:lnTo>
                  <a:close/>
                </a:path>
              </a:pathLst>
            </a:custGeom>
            <a:blipFill>
              <a:blip r:embed="rId2"/>
              <a:stretch>
                <a:fillRect l="0" t="-21496" r="0" b="-21496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42988" y="6266341"/>
            <a:ext cx="4918719" cy="2609772"/>
            <a:chOff x="0" y="0"/>
            <a:chExt cx="6558292" cy="347969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558280" cy="3479673"/>
            </a:xfrm>
            <a:custGeom>
              <a:avLst/>
              <a:gdLst/>
              <a:ahLst/>
              <a:cxnLst/>
              <a:rect r="r" b="b" t="t" l="l"/>
              <a:pathLst>
                <a:path h="3479673" w="6558280">
                  <a:moveTo>
                    <a:pt x="0" y="0"/>
                  </a:moveTo>
                  <a:lnTo>
                    <a:pt x="6558280" y="0"/>
                  </a:lnTo>
                  <a:lnTo>
                    <a:pt x="6558280" y="3479673"/>
                  </a:lnTo>
                  <a:lnTo>
                    <a:pt x="0" y="3479673"/>
                  </a:lnTo>
                  <a:close/>
                </a:path>
              </a:pathLst>
            </a:custGeom>
            <a:blipFill>
              <a:blip r:embed="rId3"/>
              <a:stretch>
                <a:fillRect l="0" t="-12824" r="0" b="-12824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340583" y="6266341"/>
            <a:ext cx="4918717" cy="2609772"/>
            <a:chOff x="0" y="0"/>
            <a:chExt cx="6558290" cy="347969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558280" cy="3479673"/>
            </a:xfrm>
            <a:custGeom>
              <a:avLst/>
              <a:gdLst/>
              <a:ahLst/>
              <a:cxnLst/>
              <a:rect r="r" b="b" t="t" l="l"/>
              <a:pathLst>
                <a:path h="3479673" w="6558280">
                  <a:moveTo>
                    <a:pt x="0" y="0"/>
                  </a:moveTo>
                  <a:lnTo>
                    <a:pt x="6558280" y="0"/>
                  </a:lnTo>
                  <a:lnTo>
                    <a:pt x="6558280" y="3479673"/>
                  </a:lnTo>
                  <a:lnTo>
                    <a:pt x="0" y="3479673"/>
                  </a:lnTo>
                  <a:close/>
                </a:path>
              </a:pathLst>
            </a:custGeom>
            <a:blipFill>
              <a:blip r:embed="rId4"/>
              <a:stretch>
                <a:fillRect l="0" t="-2890" r="0" b="-289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6993228" y="6916180"/>
            <a:ext cx="1310094" cy="1310094"/>
          </a:xfrm>
          <a:custGeom>
            <a:avLst/>
            <a:gdLst/>
            <a:ahLst/>
            <a:cxnLst/>
            <a:rect r="r" b="b" t="t" l="l"/>
            <a:pathLst>
              <a:path h="1310094" w="1310094">
                <a:moveTo>
                  <a:pt x="0" y="0"/>
                </a:moveTo>
                <a:lnTo>
                  <a:pt x="1310094" y="0"/>
                </a:lnTo>
                <a:lnTo>
                  <a:pt x="1310094" y="1310095"/>
                </a:lnTo>
                <a:lnTo>
                  <a:pt x="0" y="13100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984679" y="6916180"/>
            <a:ext cx="1310094" cy="1310094"/>
          </a:xfrm>
          <a:custGeom>
            <a:avLst/>
            <a:gdLst/>
            <a:ahLst/>
            <a:cxnLst/>
            <a:rect r="r" b="b" t="t" l="l"/>
            <a:pathLst>
              <a:path h="1310094" w="1310094">
                <a:moveTo>
                  <a:pt x="0" y="0"/>
                </a:moveTo>
                <a:lnTo>
                  <a:pt x="1310095" y="0"/>
                </a:lnTo>
                <a:lnTo>
                  <a:pt x="1310095" y="1310095"/>
                </a:lnTo>
                <a:lnTo>
                  <a:pt x="0" y="13100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754942"/>
            <a:ext cx="6375082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true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Company Overview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3463911"/>
            <a:ext cx="473583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E72929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Market position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3987876"/>
            <a:ext cx="4933007" cy="1644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We have a high brand awareness and market share in the target market and have established long - term cooperative relationships with many well - known enterprises.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340583" y="3463911"/>
            <a:ext cx="473583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E72929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Recent achievements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340583" y="3987876"/>
            <a:ext cx="4918717" cy="1644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Recently, we successfully launched an innovative product that has received widespread attention and praise in the market,  and the customer satisfaction rate increased to over 90%.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43595" y="3276352"/>
            <a:ext cx="8501418" cy="5599761"/>
            <a:chOff x="0" y="0"/>
            <a:chExt cx="11335224" cy="746634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3927764" y="0"/>
              <a:ext cx="3479696" cy="6006314"/>
              <a:chOff x="0" y="0"/>
              <a:chExt cx="3479696" cy="600631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479673" cy="6006338"/>
              </a:xfrm>
              <a:custGeom>
                <a:avLst/>
                <a:gdLst/>
                <a:ahLst/>
                <a:cxnLst/>
                <a:rect r="r" b="b" t="t" l="l"/>
                <a:pathLst>
                  <a:path h="6006338" w="3479673">
                    <a:moveTo>
                      <a:pt x="3479673" y="0"/>
                    </a:moveTo>
                    <a:lnTo>
                      <a:pt x="0" y="0"/>
                    </a:lnTo>
                    <a:lnTo>
                      <a:pt x="0" y="6006338"/>
                    </a:lnTo>
                    <a:lnTo>
                      <a:pt x="3479673" y="6006338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7501" t="0" r="-7501" b="0"/>
                </a:stretch>
              </a:blip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7855528" y="1460034"/>
              <a:ext cx="3479696" cy="6006314"/>
              <a:chOff x="0" y="0"/>
              <a:chExt cx="3479696" cy="6006314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479673" cy="6006338"/>
              </a:xfrm>
              <a:custGeom>
                <a:avLst/>
                <a:gdLst/>
                <a:ahLst/>
                <a:cxnLst/>
                <a:rect r="r" b="b" t="t" l="l"/>
                <a:pathLst>
                  <a:path h="6006338" w="3479673">
                    <a:moveTo>
                      <a:pt x="3479673" y="0"/>
                    </a:moveTo>
                    <a:lnTo>
                      <a:pt x="0" y="0"/>
                    </a:lnTo>
                    <a:lnTo>
                      <a:pt x="0" y="6006338"/>
                    </a:lnTo>
                    <a:lnTo>
                      <a:pt x="3479673" y="6006338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7501" t="0" r="-7501" b="0"/>
                </a:stretch>
              </a:blip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460034"/>
              <a:ext cx="3479696" cy="6006314"/>
              <a:chOff x="0" y="0"/>
              <a:chExt cx="3479696" cy="600631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3479673" cy="6006338"/>
              </a:xfrm>
              <a:custGeom>
                <a:avLst/>
                <a:gdLst/>
                <a:ahLst/>
                <a:cxnLst/>
                <a:rect r="r" b="b" t="t" l="l"/>
                <a:pathLst>
                  <a:path h="6006338" w="3479673">
                    <a:moveTo>
                      <a:pt x="3479673" y="0"/>
                    </a:moveTo>
                    <a:lnTo>
                      <a:pt x="0" y="0"/>
                    </a:lnTo>
                    <a:lnTo>
                      <a:pt x="0" y="6006338"/>
                    </a:lnTo>
                    <a:lnTo>
                      <a:pt x="3479673" y="6006338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7501" t="0" r="-7501" b="0"/>
                </a:stretch>
              </a:blipFill>
            </p:spPr>
          </p:sp>
        </p:grpSp>
      </p:grpSp>
      <p:sp>
        <p:nvSpPr>
          <p:cNvPr name="TextBox 9" id="9"/>
          <p:cNvSpPr txBox="true"/>
          <p:nvPr/>
        </p:nvSpPr>
        <p:spPr>
          <a:xfrm rot="0">
            <a:off x="1028700" y="3934968"/>
            <a:ext cx="657770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E72929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Main job duties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458933"/>
            <a:ext cx="6577707" cy="3691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Employees in various departments of the company assume different responsibilities. The marketing department is responsible for market research, brand promotion, and customer expansion; constantly improving product performance and competitiveness; the operations department ensures the efficient and orderly daily operations of the company, including supply - chain management, production coordination, etc.; the customer - service team is committed to providing customers with timely and professional services, solving their problems and needs.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0" y="519746"/>
            <a:ext cx="9144000" cy="1165718"/>
            <a:chOff x="0" y="0"/>
            <a:chExt cx="12192000" cy="15542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192000" cy="1554226"/>
            </a:xfrm>
            <a:custGeom>
              <a:avLst/>
              <a:gdLst/>
              <a:ahLst/>
              <a:cxnLst/>
              <a:rect r="r" b="b" t="t" l="l"/>
              <a:pathLst>
                <a:path h="1554226" w="12192000">
                  <a:moveTo>
                    <a:pt x="0" y="0"/>
                  </a:moveTo>
                  <a:lnTo>
                    <a:pt x="2458720" y="0"/>
                  </a:lnTo>
                  <a:lnTo>
                    <a:pt x="2600960" y="0"/>
                  </a:lnTo>
                  <a:lnTo>
                    <a:pt x="4871720" y="0"/>
                  </a:lnTo>
                  <a:lnTo>
                    <a:pt x="5059680" y="0"/>
                  </a:lnTo>
                  <a:lnTo>
                    <a:pt x="5603367" y="0"/>
                  </a:lnTo>
                  <a:lnTo>
                    <a:pt x="5623560" y="0"/>
                  </a:lnTo>
                  <a:lnTo>
                    <a:pt x="6355207" y="0"/>
                  </a:lnTo>
                  <a:lnTo>
                    <a:pt x="7330440" y="0"/>
                  </a:lnTo>
                  <a:lnTo>
                    <a:pt x="7472680" y="0"/>
                  </a:lnTo>
                  <a:lnTo>
                    <a:pt x="8062087" y="0"/>
                  </a:lnTo>
                  <a:lnTo>
                    <a:pt x="8082280" y="0"/>
                  </a:lnTo>
                  <a:lnTo>
                    <a:pt x="8204327" y="0"/>
                  </a:lnTo>
                  <a:lnTo>
                    <a:pt x="8224520" y="0"/>
                  </a:lnTo>
                  <a:lnTo>
                    <a:pt x="8813927" y="0"/>
                  </a:lnTo>
                  <a:lnTo>
                    <a:pt x="8956167" y="0"/>
                  </a:lnTo>
                  <a:lnTo>
                    <a:pt x="9931400" y="0"/>
                  </a:lnTo>
                  <a:lnTo>
                    <a:pt x="10663047" y="0"/>
                  </a:lnTo>
                  <a:lnTo>
                    <a:pt x="10683240" y="0"/>
                  </a:lnTo>
                  <a:lnTo>
                    <a:pt x="11414887" y="0"/>
                  </a:lnTo>
                  <a:lnTo>
                    <a:pt x="12192000" y="777113"/>
                  </a:lnTo>
                  <a:lnTo>
                    <a:pt x="11414887" y="1554226"/>
                  </a:lnTo>
                  <a:lnTo>
                    <a:pt x="10683240" y="1554226"/>
                  </a:lnTo>
                  <a:lnTo>
                    <a:pt x="10663047" y="1554226"/>
                  </a:lnTo>
                  <a:lnTo>
                    <a:pt x="9931400" y="1554226"/>
                  </a:lnTo>
                  <a:lnTo>
                    <a:pt x="8956167" y="1554226"/>
                  </a:lnTo>
                  <a:lnTo>
                    <a:pt x="8813927" y="1554226"/>
                  </a:lnTo>
                  <a:lnTo>
                    <a:pt x="8224520" y="1554226"/>
                  </a:lnTo>
                  <a:lnTo>
                    <a:pt x="8204326" y="1554226"/>
                  </a:lnTo>
                  <a:lnTo>
                    <a:pt x="8082280" y="1554226"/>
                  </a:lnTo>
                  <a:lnTo>
                    <a:pt x="8062087" y="1554226"/>
                  </a:lnTo>
                  <a:lnTo>
                    <a:pt x="7472680" y="1554226"/>
                  </a:lnTo>
                  <a:lnTo>
                    <a:pt x="7330440" y="1554226"/>
                  </a:lnTo>
                  <a:lnTo>
                    <a:pt x="6355207" y="1554226"/>
                  </a:lnTo>
                  <a:lnTo>
                    <a:pt x="5623560" y="1554226"/>
                  </a:lnTo>
                  <a:lnTo>
                    <a:pt x="5603367" y="1554226"/>
                  </a:lnTo>
                  <a:lnTo>
                    <a:pt x="5059680" y="1554226"/>
                  </a:lnTo>
                  <a:lnTo>
                    <a:pt x="4871720" y="1554226"/>
                  </a:lnTo>
                  <a:lnTo>
                    <a:pt x="2600960" y="1554226"/>
                  </a:lnTo>
                  <a:lnTo>
                    <a:pt x="2458720" y="1554226"/>
                  </a:lnTo>
                  <a:lnTo>
                    <a:pt x="0" y="1554226"/>
                  </a:lnTo>
                  <a:close/>
                </a:path>
              </a:pathLst>
            </a:custGeom>
            <a:solidFill>
              <a:srgbClr val="DDDDDD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028700" y="754942"/>
            <a:ext cx="6375082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true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Job Responsibilities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0" y="519746"/>
            <a:ext cx="936307" cy="1165718"/>
            <a:chOff x="0" y="0"/>
            <a:chExt cx="1248410" cy="15542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48410" cy="1554353"/>
            </a:xfrm>
            <a:custGeom>
              <a:avLst/>
              <a:gdLst/>
              <a:ahLst/>
              <a:cxnLst/>
              <a:rect r="r" b="b" t="t" l="l"/>
              <a:pathLst>
                <a:path h="1554353" w="1248410">
                  <a:moveTo>
                    <a:pt x="0" y="0"/>
                  </a:moveTo>
                  <a:lnTo>
                    <a:pt x="471297" y="0"/>
                  </a:lnTo>
                  <a:lnTo>
                    <a:pt x="1248410" y="777113"/>
                  </a:lnTo>
                  <a:lnTo>
                    <a:pt x="471297" y="1554353"/>
                  </a:lnTo>
                  <a:lnTo>
                    <a:pt x="0" y="1554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2986" y="4367396"/>
            <a:ext cx="7602251" cy="4508716"/>
            <a:chOff x="0" y="0"/>
            <a:chExt cx="10136334" cy="60116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136378" cy="6011672"/>
            </a:xfrm>
            <a:custGeom>
              <a:avLst/>
              <a:gdLst/>
              <a:ahLst/>
              <a:cxnLst/>
              <a:rect r="r" b="b" t="t" l="l"/>
              <a:pathLst>
                <a:path h="6011672" w="10136378">
                  <a:moveTo>
                    <a:pt x="0" y="0"/>
                  </a:moveTo>
                  <a:lnTo>
                    <a:pt x="10136378" y="0"/>
                  </a:lnTo>
                  <a:lnTo>
                    <a:pt x="10136378" y="6011672"/>
                  </a:lnTo>
                  <a:lnTo>
                    <a:pt x="0" y="6011672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753066" y="3276353"/>
            <a:ext cx="2182089" cy="2182089"/>
            <a:chOff x="0" y="0"/>
            <a:chExt cx="2909452" cy="290945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09443" cy="2909443"/>
            </a:xfrm>
            <a:custGeom>
              <a:avLst/>
              <a:gdLst/>
              <a:ahLst/>
              <a:cxnLst/>
              <a:rect r="r" b="b" t="t" l="l"/>
              <a:pathLst>
                <a:path h="2909443" w="2909443">
                  <a:moveTo>
                    <a:pt x="0" y="1454785"/>
                  </a:moveTo>
                  <a:lnTo>
                    <a:pt x="1454785" y="0"/>
                  </a:lnTo>
                  <a:lnTo>
                    <a:pt x="2909443" y="1454785"/>
                  </a:lnTo>
                  <a:lnTo>
                    <a:pt x="1454785" y="290944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839408" y="3362694"/>
            <a:ext cx="2009406" cy="2009406"/>
            <a:chOff x="0" y="0"/>
            <a:chExt cx="2679208" cy="267920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79192" cy="2679192"/>
            </a:xfrm>
            <a:custGeom>
              <a:avLst/>
              <a:gdLst/>
              <a:ahLst/>
              <a:cxnLst/>
              <a:rect r="r" b="b" t="t" l="l"/>
              <a:pathLst>
                <a:path h="2679192" w="2679192">
                  <a:moveTo>
                    <a:pt x="0" y="1339596"/>
                  </a:moveTo>
                  <a:lnTo>
                    <a:pt x="1339596" y="0"/>
                  </a:lnTo>
                  <a:lnTo>
                    <a:pt x="2679192" y="1339596"/>
                  </a:lnTo>
                  <a:lnTo>
                    <a:pt x="1339596" y="2679192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642762" y="4367396"/>
            <a:ext cx="7602250" cy="4508716"/>
            <a:chOff x="0" y="0"/>
            <a:chExt cx="10136334" cy="60116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136378" cy="6011672"/>
            </a:xfrm>
            <a:custGeom>
              <a:avLst/>
              <a:gdLst/>
              <a:ahLst/>
              <a:cxnLst/>
              <a:rect r="r" b="b" t="t" l="l"/>
              <a:pathLst>
                <a:path h="6011672" w="10136378">
                  <a:moveTo>
                    <a:pt x="0" y="0"/>
                  </a:moveTo>
                  <a:lnTo>
                    <a:pt x="10136378" y="0"/>
                  </a:lnTo>
                  <a:lnTo>
                    <a:pt x="10136378" y="6011672"/>
                  </a:lnTo>
                  <a:lnTo>
                    <a:pt x="0" y="6011672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352842" y="3276353"/>
            <a:ext cx="2182089" cy="2182089"/>
            <a:chOff x="0" y="0"/>
            <a:chExt cx="2909452" cy="290945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909443" cy="2909443"/>
            </a:xfrm>
            <a:custGeom>
              <a:avLst/>
              <a:gdLst/>
              <a:ahLst/>
              <a:cxnLst/>
              <a:rect r="r" b="b" t="t" l="l"/>
              <a:pathLst>
                <a:path h="2909443" w="2909443">
                  <a:moveTo>
                    <a:pt x="0" y="1454785"/>
                  </a:moveTo>
                  <a:lnTo>
                    <a:pt x="1454785" y="0"/>
                  </a:lnTo>
                  <a:lnTo>
                    <a:pt x="2909443" y="1454785"/>
                  </a:lnTo>
                  <a:lnTo>
                    <a:pt x="1454785" y="290944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439184" y="3362694"/>
            <a:ext cx="2009406" cy="2009406"/>
            <a:chOff x="0" y="0"/>
            <a:chExt cx="2679208" cy="267920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679192" cy="2679192"/>
            </a:xfrm>
            <a:custGeom>
              <a:avLst/>
              <a:gdLst/>
              <a:ahLst/>
              <a:cxnLst/>
              <a:rect r="r" b="b" t="t" l="l"/>
              <a:pathLst>
                <a:path h="2679192" w="2679192">
                  <a:moveTo>
                    <a:pt x="0" y="1339596"/>
                  </a:moveTo>
                  <a:lnTo>
                    <a:pt x="1339596" y="0"/>
                  </a:lnTo>
                  <a:lnTo>
                    <a:pt x="2679192" y="1339596"/>
                  </a:lnTo>
                  <a:lnTo>
                    <a:pt x="1339596" y="2679192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0" y="519746"/>
            <a:ext cx="9144000" cy="1165718"/>
            <a:chOff x="0" y="0"/>
            <a:chExt cx="12192000" cy="15542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192000" cy="1554226"/>
            </a:xfrm>
            <a:custGeom>
              <a:avLst/>
              <a:gdLst/>
              <a:ahLst/>
              <a:cxnLst/>
              <a:rect r="r" b="b" t="t" l="l"/>
              <a:pathLst>
                <a:path h="1554226" w="12192000">
                  <a:moveTo>
                    <a:pt x="0" y="0"/>
                  </a:moveTo>
                  <a:lnTo>
                    <a:pt x="2458720" y="0"/>
                  </a:lnTo>
                  <a:lnTo>
                    <a:pt x="2600960" y="0"/>
                  </a:lnTo>
                  <a:lnTo>
                    <a:pt x="4871720" y="0"/>
                  </a:lnTo>
                  <a:lnTo>
                    <a:pt x="5059680" y="0"/>
                  </a:lnTo>
                  <a:lnTo>
                    <a:pt x="5603367" y="0"/>
                  </a:lnTo>
                  <a:lnTo>
                    <a:pt x="5623560" y="0"/>
                  </a:lnTo>
                  <a:lnTo>
                    <a:pt x="6355207" y="0"/>
                  </a:lnTo>
                  <a:lnTo>
                    <a:pt x="7330440" y="0"/>
                  </a:lnTo>
                  <a:lnTo>
                    <a:pt x="7472680" y="0"/>
                  </a:lnTo>
                  <a:lnTo>
                    <a:pt x="8062087" y="0"/>
                  </a:lnTo>
                  <a:lnTo>
                    <a:pt x="8082280" y="0"/>
                  </a:lnTo>
                  <a:lnTo>
                    <a:pt x="8204327" y="0"/>
                  </a:lnTo>
                  <a:lnTo>
                    <a:pt x="8224520" y="0"/>
                  </a:lnTo>
                  <a:lnTo>
                    <a:pt x="8813927" y="0"/>
                  </a:lnTo>
                  <a:lnTo>
                    <a:pt x="8956167" y="0"/>
                  </a:lnTo>
                  <a:lnTo>
                    <a:pt x="9931400" y="0"/>
                  </a:lnTo>
                  <a:lnTo>
                    <a:pt x="10663047" y="0"/>
                  </a:lnTo>
                  <a:lnTo>
                    <a:pt x="10683240" y="0"/>
                  </a:lnTo>
                  <a:lnTo>
                    <a:pt x="11414887" y="0"/>
                  </a:lnTo>
                  <a:lnTo>
                    <a:pt x="12192000" y="777113"/>
                  </a:lnTo>
                  <a:lnTo>
                    <a:pt x="11414887" y="1554226"/>
                  </a:lnTo>
                  <a:lnTo>
                    <a:pt x="10683240" y="1554226"/>
                  </a:lnTo>
                  <a:lnTo>
                    <a:pt x="10663047" y="1554226"/>
                  </a:lnTo>
                  <a:lnTo>
                    <a:pt x="9931400" y="1554226"/>
                  </a:lnTo>
                  <a:lnTo>
                    <a:pt x="8956167" y="1554226"/>
                  </a:lnTo>
                  <a:lnTo>
                    <a:pt x="8813927" y="1554226"/>
                  </a:lnTo>
                  <a:lnTo>
                    <a:pt x="8224520" y="1554226"/>
                  </a:lnTo>
                  <a:lnTo>
                    <a:pt x="8204326" y="1554226"/>
                  </a:lnTo>
                  <a:lnTo>
                    <a:pt x="8082280" y="1554226"/>
                  </a:lnTo>
                  <a:lnTo>
                    <a:pt x="8062087" y="1554226"/>
                  </a:lnTo>
                  <a:lnTo>
                    <a:pt x="7472680" y="1554226"/>
                  </a:lnTo>
                  <a:lnTo>
                    <a:pt x="7330440" y="1554226"/>
                  </a:lnTo>
                  <a:lnTo>
                    <a:pt x="6355207" y="1554226"/>
                  </a:lnTo>
                  <a:lnTo>
                    <a:pt x="5623560" y="1554226"/>
                  </a:lnTo>
                  <a:lnTo>
                    <a:pt x="5603367" y="1554226"/>
                  </a:lnTo>
                  <a:lnTo>
                    <a:pt x="5059680" y="1554226"/>
                  </a:lnTo>
                  <a:lnTo>
                    <a:pt x="4871720" y="1554226"/>
                  </a:lnTo>
                  <a:lnTo>
                    <a:pt x="2600960" y="1554226"/>
                  </a:lnTo>
                  <a:lnTo>
                    <a:pt x="2458720" y="1554226"/>
                  </a:lnTo>
                  <a:lnTo>
                    <a:pt x="0" y="1554226"/>
                  </a:lnTo>
                  <a:close/>
                </a:path>
              </a:pathLst>
            </a:custGeom>
            <a:solidFill>
              <a:srgbClr val="DDDDDD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0" y="519746"/>
            <a:ext cx="936307" cy="1165718"/>
            <a:chOff x="0" y="0"/>
            <a:chExt cx="1248410" cy="155429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48410" cy="1554353"/>
            </a:xfrm>
            <a:custGeom>
              <a:avLst/>
              <a:gdLst/>
              <a:ahLst/>
              <a:cxnLst/>
              <a:rect r="r" b="b" t="t" l="l"/>
              <a:pathLst>
                <a:path h="1554353" w="1248410">
                  <a:moveTo>
                    <a:pt x="0" y="0"/>
                  </a:moveTo>
                  <a:lnTo>
                    <a:pt x="471297" y="0"/>
                  </a:lnTo>
                  <a:lnTo>
                    <a:pt x="1248410" y="777113"/>
                  </a:lnTo>
                  <a:lnTo>
                    <a:pt x="471297" y="1554353"/>
                  </a:lnTo>
                  <a:lnTo>
                    <a:pt x="0" y="1554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3027762" y="3951272"/>
            <a:ext cx="832250" cy="832250"/>
          </a:xfrm>
          <a:custGeom>
            <a:avLst/>
            <a:gdLst/>
            <a:ahLst/>
            <a:cxnLst/>
            <a:rect r="r" b="b" t="t" l="l"/>
            <a:pathLst>
              <a:path h="832250" w="832250">
                <a:moveTo>
                  <a:pt x="0" y="0"/>
                </a:moveTo>
                <a:lnTo>
                  <a:pt x="832250" y="0"/>
                </a:lnTo>
                <a:lnTo>
                  <a:pt x="832250" y="832250"/>
                </a:lnTo>
                <a:lnTo>
                  <a:pt x="0" y="8322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427985" y="3951272"/>
            <a:ext cx="832250" cy="832250"/>
          </a:xfrm>
          <a:custGeom>
            <a:avLst/>
            <a:gdLst/>
            <a:ahLst/>
            <a:cxnLst/>
            <a:rect r="r" b="b" t="t" l="l"/>
            <a:pathLst>
              <a:path h="832250" w="832250">
                <a:moveTo>
                  <a:pt x="0" y="0"/>
                </a:moveTo>
                <a:lnTo>
                  <a:pt x="832251" y="0"/>
                </a:lnTo>
                <a:lnTo>
                  <a:pt x="832251" y="832250"/>
                </a:lnTo>
                <a:lnTo>
                  <a:pt x="0" y="832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997563" y="5829240"/>
            <a:ext cx="569309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true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Major achievements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997565" y="6353205"/>
            <a:ext cx="5693092" cy="2053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18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We successfully completed a strategic cooperation project with an international enterprise. The customized solution significantly improved the enterprise's operational efficiency and saved 20% of its operating costs, receiving high praise from the customer.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597340" y="5829240"/>
            <a:ext cx="569309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true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 Introduction of works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597341" y="6353205"/>
            <a:ext cx="5693092" cy="2053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18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We have invested a large amount of resources. Among them, for the upgrade project of a core product, we improved its performance by 30% through technological improvements and design optimizations, further consolidating its market competitiveness.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754942"/>
            <a:ext cx="6375082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true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Performance Highlights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344120" y="4754462"/>
            <a:ext cx="2643543" cy="2643543"/>
            <a:chOff x="0" y="0"/>
            <a:chExt cx="3524724" cy="35247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24758" cy="3524758"/>
            </a:xfrm>
            <a:custGeom>
              <a:avLst/>
              <a:gdLst/>
              <a:ahLst/>
              <a:cxnLst/>
              <a:rect r="r" b="b" t="t" l="l"/>
              <a:pathLst>
                <a:path h="3524758" w="3524758">
                  <a:moveTo>
                    <a:pt x="0" y="1762379"/>
                  </a:moveTo>
                  <a:lnTo>
                    <a:pt x="1762379" y="0"/>
                  </a:lnTo>
                  <a:lnTo>
                    <a:pt x="3524758" y="1762379"/>
                  </a:lnTo>
                  <a:lnTo>
                    <a:pt x="1762379" y="3524758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7822228" y="3276352"/>
            <a:ext cx="2643543" cy="2643543"/>
            <a:chOff x="0" y="0"/>
            <a:chExt cx="3524724" cy="352472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524758" cy="3524758"/>
            </a:xfrm>
            <a:custGeom>
              <a:avLst/>
              <a:gdLst/>
              <a:ahLst/>
              <a:cxnLst/>
              <a:rect r="r" b="b" t="t" l="l"/>
              <a:pathLst>
                <a:path h="3524758" w="3524758">
                  <a:moveTo>
                    <a:pt x="0" y="1762379"/>
                  </a:moveTo>
                  <a:lnTo>
                    <a:pt x="1762379" y="0"/>
                  </a:lnTo>
                  <a:lnTo>
                    <a:pt x="3524758" y="1762379"/>
                  </a:lnTo>
                  <a:lnTo>
                    <a:pt x="1762379" y="3524758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300338" y="4754462"/>
            <a:ext cx="2643543" cy="2643543"/>
            <a:chOff x="0" y="0"/>
            <a:chExt cx="3524724" cy="352472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24758" cy="3524758"/>
            </a:xfrm>
            <a:custGeom>
              <a:avLst/>
              <a:gdLst/>
              <a:ahLst/>
              <a:cxnLst/>
              <a:rect r="r" b="b" t="t" l="l"/>
              <a:pathLst>
                <a:path h="3524758" w="3524758">
                  <a:moveTo>
                    <a:pt x="0" y="1762379"/>
                  </a:moveTo>
                  <a:lnTo>
                    <a:pt x="1762379" y="0"/>
                  </a:lnTo>
                  <a:lnTo>
                    <a:pt x="3524758" y="1762379"/>
                  </a:lnTo>
                  <a:lnTo>
                    <a:pt x="1762379" y="3524758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7822228" y="6232570"/>
            <a:ext cx="2643543" cy="2643543"/>
            <a:chOff x="0" y="0"/>
            <a:chExt cx="3524724" cy="352472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524758" cy="3524758"/>
            </a:xfrm>
            <a:custGeom>
              <a:avLst/>
              <a:gdLst/>
              <a:ahLst/>
              <a:cxnLst/>
              <a:rect r="r" b="b" t="t" l="l"/>
              <a:pathLst>
                <a:path h="3524758" w="3524758">
                  <a:moveTo>
                    <a:pt x="0" y="1762379"/>
                  </a:moveTo>
                  <a:lnTo>
                    <a:pt x="1762379" y="0"/>
                  </a:lnTo>
                  <a:lnTo>
                    <a:pt x="3524758" y="1762379"/>
                  </a:lnTo>
                  <a:lnTo>
                    <a:pt x="1762379" y="3524758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0" y="519746"/>
            <a:ext cx="9144000" cy="1165718"/>
            <a:chOff x="0" y="0"/>
            <a:chExt cx="12192000" cy="15542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192000" cy="1554226"/>
            </a:xfrm>
            <a:custGeom>
              <a:avLst/>
              <a:gdLst/>
              <a:ahLst/>
              <a:cxnLst/>
              <a:rect r="r" b="b" t="t" l="l"/>
              <a:pathLst>
                <a:path h="1554226" w="12192000">
                  <a:moveTo>
                    <a:pt x="0" y="0"/>
                  </a:moveTo>
                  <a:lnTo>
                    <a:pt x="2458720" y="0"/>
                  </a:lnTo>
                  <a:lnTo>
                    <a:pt x="2600960" y="0"/>
                  </a:lnTo>
                  <a:lnTo>
                    <a:pt x="4871720" y="0"/>
                  </a:lnTo>
                  <a:lnTo>
                    <a:pt x="5059680" y="0"/>
                  </a:lnTo>
                  <a:lnTo>
                    <a:pt x="5603367" y="0"/>
                  </a:lnTo>
                  <a:lnTo>
                    <a:pt x="5623560" y="0"/>
                  </a:lnTo>
                  <a:lnTo>
                    <a:pt x="6355207" y="0"/>
                  </a:lnTo>
                  <a:lnTo>
                    <a:pt x="7330440" y="0"/>
                  </a:lnTo>
                  <a:lnTo>
                    <a:pt x="7472680" y="0"/>
                  </a:lnTo>
                  <a:lnTo>
                    <a:pt x="8062087" y="0"/>
                  </a:lnTo>
                  <a:lnTo>
                    <a:pt x="8082280" y="0"/>
                  </a:lnTo>
                  <a:lnTo>
                    <a:pt x="8204327" y="0"/>
                  </a:lnTo>
                  <a:lnTo>
                    <a:pt x="8224520" y="0"/>
                  </a:lnTo>
                  <a:lnTo>
                    <a:pt x="8813927" y="0"/>
                  </a:lnTo>
                  <a:lnTo>
                    <a:pt x="8956167" y="0"/>
                  </a:lnTo>
                  <a:lnTo>
                    <a:pt x="9931400" y="0"/>
                  </a:lnTo>
                  <a:lnTo>
                    <a:pt x="10663047" y="0"/>
                  </a:lnTo>
                  <a:lnTo>
                    <a:pt x="10683240" y="0"/>
                  </a:lnTo>
                  <a:lnTo>
                    <a:pt x="11414887" y="0"/>
                  </a:lnTo>
                  <a:lnTo>
                    <a:pt x="12192000" y="777113"/>
                  </a:lnTo>
                  <a:lnTo>
                    <a:pt x="11414887" y="1554226"/>
                  </a:lnTo>
                  <a:lnTo>
                    <a:pt x="10683240" y="1554226"/>
                  </a:lnTo>
                  <a:lnTo>
                    <a:pt x="10663047" y="1554226"/>
                  </a:lnTo>
                  <a:lnTo>
                    <a:pt x="9931400" y="1554226"/>
                  </a:lnTo>
                  <a:lnTo>
                    <a:pt x="8956167" y="1554226"/>
                  </a:lnTo>
                  <a:lnTo>
                    <a:pt x="8813927" y="1554226"/>
                  </a:lnTo>
                  <a:lnTo>
                    <a:pt x="8224520" y="1554226"/>
                  </a:lnTo>
                  <a:lnTo>
                    <a:pt x="8204326" y="1554226"/>
                  </a:lnTo>
                  <a:lnTo>
                    <a:pt x="8082280" y="1554226"/>
                  </a:lnTo>
                  <a:lnTo>
                    <a:pt x="8062087" y="1554226"/>
                  </a:lnTo>
                  <a:lnTo>
                    <a:pt x="7472680" y="1554226"/>
                  </a:lnTo>
                  <a:lnTo>
                    <a:pt x="7330440" y="1554226"/>
                  </a:lnTo>
                  <a:lnTo>
                    <a:pt x="6355207" y="1554226"/>
                  </a:lnTo>
                  <a:lnTo>
                    <a:pt x="5623560" y="1554226"/>
                  </a:lnTo>
                  <a:lnTo>
                    <a:pt x="5603367" y="1554226"/>
                  </a:lnTo>
                  <a:lnTo>
                    <a:pt x="5059680" y="1554226"/>
                  </a:lnTo>
                  <a:lnTo>
                    <a:pt x="4871720" y="1554226"/>
                  </a:lnTo>
                  <a:lnTo>
                    <a:pt x="2600960" y="1554226"/>
                  </a:lnTo>
                  <a:lnTo>
                    <a:pt x="2458720" y="1554226"/>
                  </a:lnTo>
                  <a:lnTo>
                    <a:pt x="0" y="1554226"/>
                  </a:lnTo>
                  <a:close/>
                </a:path>
              </a:pathLst>
            </a:custGeom>
            <a:solidFill>
              <a:srgbClr val="DDDDD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0" y="519746"/>
            <a:ext cx="936307" cy="1165718"/>
            <a:chOff x="0" y="0"/>
            <a:chExt cx="1248410" cy="15542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48410" cy="1554353"/>
            </a:xfrm>
            <a:custGeom>
              <a:avLst/>
              <a:gdLst/>
              <a:ahLst/>
              <a:cxnLst/>
              <a:rect r="r" b="b" t="t" l="l"/>
              <a:pathLst>
                <a:path h="1554353" w="1248410">
                  <a:moveTo>
                    <a:pt x="0" y="0"/>
                  </a:moveTo>
                  <a:lnTo>
                    <a:pt x="471297" y="0"/>
                  </a:lnTo>
                  <a:lnTo>
                    <a:pt x="1248410" y="777113"/>
                  </a:lnTo>
                  <a:lnTo>
                    <a:pt x="471297" y="1554353"/>
                  </a:lnTo>
                  <a:lnTo>
                    <a:pt x="0" y="1554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0141548" y="5441956"/>
            <a:ext cx="961121" cy="955879"/>
          </a:xfrm>
          <a:custGeom>
            <a:avLst/>
            <a:gdLst/>
            <a:ahLst/>
            <a:cxnLst/>
            <a:rect r="r" b="b" t="t" l="l"/>
            <a:pathLst>
              <a:path h="955879" w="961121">
                <a:moveTo>
                  <a:pt x="0" y="0"/>
                </a:moveTo>
                <a:lnTo>
                  <a:pt x="961122" y="0"/>
                </a:lnTo>
                <a:lnTo>
                  <a:pt x="961122" y="955879"/>
                </a:lnTo>
                <a:lnTo>
                  <a:pt x="0" y="9558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187952" y="5598294"/>
            <a:ext cx="955879" cy="955879"/>
          </a:xfrm>
          <a:custGeom>
            <a:avLst/>
            <a:gdLst/>
            <a:ahLst/>
            <a:cxnLst/>
            <a:rect r="r" b="b" t="t" l="l"/>
            <a:pathLst>
              <a:path h="955879" w="955879">
                <a:moveTo>
                  <a:pt x="0" y="0"/>
                </a:moveTo>
                <a:lnTo>
                  <a:pt x="955878" y="0"/>
                </a:lnTo>
                <a:lnTo>
                  <a:pt x="955878" y="955878"/>
                </a:lnTo>
                <a:lnTo>
                  <a:pt x="0" y="9558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683440" y="7076403"/>
            <a:ext cx="921120" cy="955879"/>
          </a:xfrm>
          <a:custGeom>
            <a:avLst/>
            <a:gdLst/>
            <a:ahLst/>
            <a:cxnLst/>
            <a:rect r="r" b="b" t="t" l="l"/>
            <a:pathLst>
              <a:path h="955879" w="921120">
                <a:moveTo>
                  <a:pt x="0" y="0"/>
                </a:moveTo>
                <a:lnTo>
                  <a:pt x="921120" y="0"/>
                </a:lnTo>
                <a:lnTo>
                  <a:pt x="921120" y="955878"/>
                </a:lnTo>
                <a:lnTo>
                  <a:pt x="0" y="9558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797277" y="4041979"/>
            <a:ext cx="693447" cy="955879"/>
          </a:xfrm>
          <a:custGeom>
            <a:avLst/>
            <a:gdLst/>
            <a:ahLst/>
            <a:cxnLst/>
            <a:rect r="r" b="b" t="t" l="l"/>
            <a:pathLst>
              <a:path h="955879" w="693447">
                <a:moveTo>
                  <a:pt x="0" y="0"/>
                </a:moveTo>
                <a:lnTo>
                  <a:pt x="693447" y="0"/>
                </a:lnTo>
                <a:lnTo>
                  <a:pt x="693447" y="955879"/>
                </a:lnTo>
                <a:lnTo>
                  <a:pt x="0" y="9558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3334972"/>
            <a:ext cx="493195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true">
                <a:solidFill>
                  <a:srgbClr val="E72929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Specific indicators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1" y="3858937"/>
            <a:ext cx="4931952" cy="1644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18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In the past year, the company's sales increased by 25% to reach $20 million; the average new - product cycle was shortened by 15%, increasing the speed of product introduction to the market.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6582838"/>
            <a:ext cx="493195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true">
                <a:solidFill>
                  <a:srgbClr val="E72929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Objectives achieved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1" y="7106803"/>
            <a:ext cx="4931952" cy="1644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18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Successfully achieved the market - share growth target set at the beginning of the year, increasing the market share in the target market by 10% and further expanding the market influence.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327350" y="3334972"/>
            <a:ext cx="493194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true">
                <a:solidFill>
                  <a:srgbClr val="E72929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Completed projects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327348" y="3858937"/>
            <a:ext cx="4931952" cy="2053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18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A total of 15 important projects were completed, covering multiple fields such as product, market expansion, and customer - service optimization, and all projects were completed on time or ahead of schedule.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327350" y="6582838"/>
            <a:ext cx="493194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true">
                <a:solidFill>
                  <a:srgbClr val="E72929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Significant contribution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327348" y="7106803"/>
            <a:ext cx="4931952" cy="1644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18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Through technological innovation and process optimization, we reduced the company's operating costs by 15%, while improving product quality and customer satisfaction.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8700" y="754942"/>
            <a:ext cx="6375082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true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Performance Highlights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19746"/>
            <a:ext cx="9144000" cy="1165718"/>
            <a:chOff x="0" y="0"/>
            <a:chExt cx="12192000" cy="15542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192000" cy="1554226"/>
            </a:xfrm>
            <a:custGeom>
              <a:avLst/>
              <a:gdLst/>
              <a:ahLst/>
              <a:cxnLst/>
              <a:rect r="r" b="b" t="t" l="l"/>
              <a:pathLst>
                <a:path h="1554226" w="12192000">
                  <a:moveTo>
                    <a:pt x="0" y="0"/>
                  </a:moveTo>
                  <a:lnTo>
                    <a:pt x="2458720" y="0"/>
                  </a:lnTo>
                  <a:lnTo>
                    <a:pt x="2600960" y="0"/>
                  </a:lnTo>
                  <a:lnTo>
                    <a:pt x="4871720" y="0"/>
                  </a:lnTo>
                  <a:lnTo>
                    <a:pt x="5059680" y="0"/>
                  </a:lnTo>
                  <a:lnTo>
                    <a:pt x="5603367" y="0"/>
                  </a:lnTo>
                  <a:lnTo>
                    <a:pt x="5623560" y="0"/>
                  </a:lnTo>
                  <a:lnTo>
                    <a:pt x="6355207" y="0"/>
                  </a:lnTo>
                  <a:lnTo>
                    <a:pt x="7330440" y="0"/>
                  </a:lnTo>
                  <a:lnTo>
                    <a:pt x="7472680" y="0"/>
                  </a:lnTo>
                  <a:lnTo>
                    <a:pt x="8062087" y="0"/>
                  </a:lnTo>
                  <a:lnTo>
                    <a:pt x="8082280" y="0"/>
                  </a:lnTo>
                  <a:lnTo>
                    <a:pt x="8204327" y="0"/>
                  </a:lnTo>
                  <a:lnTo>
                    <a:pt x="8224520" y="0"/>
                  </a:lnTo>
                  <a:lnTo>
                    <a:pt x="8813927" y="0"/>
                  </a:lnTo>
                  <a:lnTo>
                    <a:pt x="8956167" y="0"/>
                  </a:lnTo>
                  <a:lnTo>
                    <a:pt x="9931400" y="0"/>
                  </a:lnTo>
                  <a:lnTo>
                    <a:pt x="10663047" y="0"/>
                  </a:lnTo>
                  <a:lnTo>
                    <a:pt x="10683240" y="0"/>
                  </a:lnTo>
                  <a:lnTo>
                    <a:pt x="11414887" y="0"/>
                  </a:lnTo>
                  <a:lnTo>
                    <a:pt x="12192000" y="777113"/>
                  </a:lnTo>
                  <a:lnTo>
                    <a:pt x="11414887" y="1554226"/>
                  </a:lnTo>
                  <a:lnTo>
                    <a:pt x="10683240" y="1554226"/>
                  </a:lnTo>
                  <a:lnTo>
                    <a:pt x="10663047" y="1554226"/>
                  </a:lnTo>
                  <a:lnTo>
                    <a:pt x="9931400" y="1554226"/>
                  </a:lnTo>
                  <a:lnTo>
                    <a:pt x="8956167" y="1554226"/>
                  </a:lnTo>
                  <a:lnTo>
                    <a:pt x="8813927" y="1554226"/>
                  </a:lnTo>
                  <a:lnTo>
                    <a:pt x="8224520" y="1554226"/>
                  </a:lnTo>
                  <a:lnTo>
                    <a:pt x="8204326" y="1554226"/>
                  </a:lnTo>
                  <a:lnTo>
                    <a:pt x="8082280" y="1554226"/>
                  </a:lnTo>
                  <a:lnTo>
                    <a:pt x="8062087" y="1554226"/>
                  </a:lnTo>
                  <a:lnTo>
                    <a:pt x="7472680" y="1554226"/>
                  </a:lnTo>
                  <a:lnTo>
                    <a:pt x="7330440" y="1554226"/>
                  </a:lnTo>
                  <a:lnTo>
                    <a:pt x="6355207" y="1554226"/>
                  </a:lnTo>
                  <a:lnTo>
                    <a:pt x="5623560" y="1554226"/>
                  </a:lnTo>
                  <a:lnTo>
                    <a:pt x="5603367" y="1554226"/>
                  </a:lnTo>
                  <a:lnTo>
                    <a:pt x="5059680" y="1554226"/>
                  </a:lnTo>
                  <a:lnTo>
                    <a:pt x="4871720" y="1554226"/>
                  </a:lnTo>
                  <a:lnTo>
                    <a:pt x="2600960" y="1554226"/>
                  </a:lnTo>
                  <a:lnTo>
                    <a:pt x="2458720" y="1554226"/>
                  </a:lnTo>
                  <a:lnTo>
                    <a:pt x="0" y="1554226"/>
                  </a:lnTo>
                  <a:close/>
                </a:path>
              </a:pathLst>
            </a:custGeom>
            <a:solidFill>
              <a:srgbClr val="DDDDDD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754942"/>
            <a:ext cx="6375082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true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Challenges Faced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0" y="519746"/>
            <a:ext cx="936307" cy="1165718"/>
            <a:chOff x="0" y="0"/>
            <a:chExt cx="1248410" cy="15542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48410" cy="1554353"/>
            </a:xfrm>
            <a:custGeom>
              <a:avLst/>
              <a:gdLst/>
              <a:ahLst/>
              <a:cxnLst/>
              <a:rect r="r" b="b" t="t" l="l"/>
              <a:pathLst>
                <a:path h="1554353" w="1248410">
                  <a:moveTo>
                    <a:pt x="0" y="0"/>
                  </a:moveTo>
                  <a:lnTo>
                    <a:pt x="471297" y="0"/>
                  </a:lnTo>
                  <a:lnTo>
                    <a:pt x="1248410" y="777113"/>
                  </a:lnTo>
                  <a:lnTo>
                    <a:pt x="471297" y="1554353"/>
                  </a:lnTo>
                  <a:lnTo>
                    <a:pt x="0" y="1554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42986" y="3276352"/>
            <a:ext cx="10490922" cy="5599761"/>
            <a:chOff x="0" y="0"/>
            <a:chExt cx="13987896" cy="74663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987907" cy="7466330"/>
            </a:xfrm>
            <a:custGeom>
              <a:avLst/>
              <a:gdLst/>
              <a:ahLst/>
              <a:cxnLst/>
              <a:rect r="r" b="b" t="t" l="l"/>
              <a:pathLst>
                <a:path h="7466330" w="13987907">
                  <a:moveTo>
                    <a:pt x="0" y="0"/>
                  </a:moveTo>
                  <a:lnTo>
                    <a:pt x="13987907" y="0"/>
                  </a:lnTo>
                  <a:lnTo>
                    <a:pt x="13987907" y="7466330"/>
                  </a:lnTo>
                  <a:lnTo>
                    <a:pt x="0" y="7466330"/>
                  </a:lnTo>
                  <a:close/>
                </a:path>
              </a:pathLst>
            </a:custGeom>
            <a:blipFill>
              <a:blip r:embed="rId2"/>
              <a:stretch>
                <a:fillRect l="0" t="-3276" r="0" b="-3276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024108" y="7419133"/>
            <a:ext cx="7220904" cy="1013412"/>
            <a:chOff x="0" y="0"/>
            <a:chExt cx="9627872" cy="135121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627870" cy="1351153"/>
            </a:xfrm>
            <a:custGeom>
              <a:avLst/>
              <a:gdLst/>
              <a:ahLst/>
              <a:cxnLst/>
              <a:rect r="r" b="b" t="t" l="l"/>
              <a:pathLst>
                <a:path h="1351153" w="9627870">
                  <a:moveTo>
                    <a:pt x="0" y="0"/>
                  </a:moveTo>
                  <a:lnTo>
                    <a:pt x="9627870" y="0"/>
                  </a:lnTo>
                  <a:lnTo>
                    <a:pt x="9627870" y="1351153"/>
                  </a:lnTo>
                  <a:lnTo>
                    <a:pt x="0" y="1351153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018644" y="3653246"/>
            <a:ext cx="524065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E72929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Career development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18644" y="4177211"/>
            <a:ext cx="5240656" cy="287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In the past work, we have faced some challenges. The intensification of market competition has increased customer - acquisition costs by 10%, bringing certain pressure to business expansion. At the same time, the rapidly changing technological environment requires our employees to continuously learn and update their knowledge.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2985" y="3276350"/>
            <a:ext cx="4651231" cy="5599762"/>
            <a:chOff x="0" y="0"/>
            <a:chExt cx="6201642" cy="74663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01664" cy="7466330"/>
            </a:xfrm>
            <a:custGeom>
              <a:avLst/>
              <a:gdLst/>
              <a:ahLst/>
              <a:cxnLst/>
              <a:rect r="r" b="b" t="t" l="l"/>
              <a:pathLst>
                <a:path h="7466330" w="6201664">
                  <a:moveTo>
                    <a:pt x="0" y="0"/>
                  </a:moveTo>
                  <a:lnTo>
                    <a:pt x="6201664" y="0"/>
                  </a:lnTo>
                  <a:lnTo>
                    <a:pt x="6201664" y="7466330"/>
                  </a:lnTo>
                  <a:lnTo>
                    <a:pt x="0" y="7466330"/>
                  </a:lnTo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593787" y="3276350"/>
            <a:ext cx="4651232" cy="5599762"/>
            <a:chOff x="0" y="0"/>
            <a:chExt cx="6201642" cy="74663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01664" cy="7466330"/>
            </a:xfrm>
            <a:custGeom>
              <a:avLst/>
              <a:gdLst/>
              <a:ahLst/>
              <a:cxnLst/>
              <a:rect r="r" b="b" t="t" l="l"/>
              <a:pathLst>
                <a:path h="7466330" w="6201664">
                  <a:moveTo>
                    <a:pt x="0" y="0"/>
                  </a:moveTo>
                  <a:lnTo>
                    <a:pt x="6201664" y="0"/>
                  </a:lnTo>
                  <a:lnTo>
                    <a:pt x="6201664" y="7466330"/>
                  </a:lnTo>
                  <a:lnTo>
                    <a:pt x="0" y="7466330"/>
                  </a:lnTo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818385" y="3276350"/>
            <a:ext cx="4651232" cy="5599762"/>
            <a:chOff x="0" y="0"/>
            <a:chExt cx="6201642" cy="74663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201664" cy="7466330"/>
            </a:xfrm>
            <a:custGeom>
              <a:avLst/>
              <a:gdLst/>
              <a:ahLst/>
              <a:cxnLst/>
              <a:rect r="r" b="b" t="t" l="l"/>
              <a:pathLst>
                <a:path h="7466330" w="6201664">
                  <a:moveTo>
                    <a:pt x="0" y="0"/>
                  </a:moveTo>
                  <a:lnTo>
                    <a:pt x="6201664" y="0"/>
                  </a:lnTo>
                  <a:lnTo>
                    <a:pt x="6201664" y="7466330"/>
                  </a:lnTo>
                  <a:lnTo>
                    <a:pt x="0" y="7466330"/>
                  </a:lnTo>
                </a:path>
              </a:pathLst>
            </a:custGeom>
            <a:solidFill>
              <a:srgbClr val="E7292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2575215" y="3764704"/>
            <a:ext cx="1586769" cy="1586769"/>
            <a:chOff x="0" y="0"/>
            <a:chExt cx="2115692" cy="21156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15566" cy="2115566"/>
            </a:xfrm>
            <a:custGeom>
              <a:avLst/>
              <a:gdLst/>
              <a:ahLst/>
              <a:cxnLst/>
              <a:rect r="r" b="b" t="t" l="l"/>
              <a:pathLst>
                <a:path h="2115566" w="2115566">
                  <a:moveTo>
                    <a:pt x="0" y="1057783"/>
                  </a:moveTo>
                  <a:cubicBezTo>
                    <a:pt x="0" y="473583"/>
                    <a:pt x="473583" y="0"/>
                    <a:pt x="1057783" y="0"/>
                  </a:cubicBezTo>
                  <a:cubicBezTo>
                    <a:pt x="1641983" y="0"/>
                    <a:pt x="2115566" y="473583"/>
                    <a:pt x="2115566" y="1057783"/>
                  </a:cubicBezTo>
                  <a:cubicBezTo>
                    <a:pt x="2115566" y="1641983"/>
                    <a:pt x="1641983" y="2115566"/>
                    <a:pt x="1057783" y="2115566"/>
                  </a:cubicBezTo>
                  <a:cubicBezTo>
                    <a:pt x="473583" y="2115566"/>
                    <a:pt x="0" y="1642110"/>
                    <a:pt x="0" y="105778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126018" y="3764704"/>
            <a:ext cx="1586769" cy="1586769"/>
            <a:chOff x="0" y="0"/>
            <a:chExt cx="2115692" cy="211569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15566" cy="2115566"/>
            </a:xfrm>
            <a:custGeom>
              <a:avLst/>
              <a:gdLst/>
              <a:ahLst/>
              <a:cxnLst/>
              <a:rect r="r" b="b" t="t" l="l"/>
              <a:pathLst>
                <a:path h="2115566" w="2115566">
                  <a:moveTo>
                    <a:pt x="0" y="1057783"/>
                  </a:moveTo>
                  <a:cubicBezTo>
                    <a:pt x="0" y="473583"/>
                    <a:pt x="473583" y="0"/>
                    <a:pt x="1057783" y="0"/>
                  </a:cubicBezTo>
                  <a:cubicBezTo>
                    <a:pt x="1641983" y="0"/>
                    <a:pt x="2115566" y="473583"/>
                    <a:pt x="2115566" y="1057783"/>
                  </a:cubicBezTo>
                  <a:cubicBezTo>
                    <a:pt x="2115566" y="1641983"/>
                    <a:pt x="1641983" y="2115566"/>
                    <a:pt x="1057783" y="2115566"/>
                  </a:cubicBezTo>
                  <a:cubicBezTo>
                    <a:pt x="473583" y="2115566"/>
                    <a:pt x="0" y="1642110"/>
                    <a:pt x="0" y="105778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350616" y="3764704"/>
            <a:ext cx="1586769" cy="1586769"/>
            <a:chOff x="0" y="0"/>
            <a:chExt cx="2115692" cy="211569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15566" cy="2115566"/>
            </a:xfrm>
            <a:custGeom>
              <a:avLst/>
              <a:gdLst/>
              <a:ahLst/>
              <a:cxnLst/>
              <a:rect r="r" b="b" t="t" l="l"/>
              <a:pathLst>
                <a:path h="2115566" w="2115566">
                  <a:moveTo>
                    <a:pt x="0" y="1057783"/>
                  </a:moveTo>
                  <a:cubicBezTo>
                    <a:pt x="0" y="473583"/>
                    <a:pt x="473583" y="0"/>
                    <a:pt x="1057783" y="0"/>
                  </a:cubicBezTo>
                  <a:cubicBezTo>
                    <a:pt x="1641983" y="0"/>
                    <a:pt x="2115566" y="473583"/>
                    <a:pt x="2115566" y="1057783"/>
                  </a:cubicBezTo>
                  <a:cubicBezTo>
                    <a:pt x="2115566" y="1641983"/>
                    <a:pt x="1641983" y="2115566"/>
                    <a:pt x="1057783" y="2115566"/>
                  </a:cubicBezTo>
                  <a:cubicBezTo>
                    <a:pt x="473583" y="2115566"/>
                    <a:pt x="0" y="1642110"/>
                    <a:pt x="0" y="105778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0" y="519746"/>
            <a:ext cx="9144000" cy="1165718"/>
            <a:chOff x="0" y="0"/>
            <a:chExt cx="12192000" cy="15542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192000" cy="1554226"/>
            </a:xfrm>
            <a:custGeom>
              <a:avLst/>
              <a:gdLst/>
              <a:ahLst/>
              <a:cxnLst/>
              <a:rect r="r" b="b" t="t" l="l"/>
              <a:pathLst>
                <a:path h="1554226" w="12192000">
                  <a:moveTo>
                    <a:pt x="0" y="0"/>
                  </a:moveTo>
                  <a:lnTo>
                    <a:pt x="2458720" y="0"/>
                  </a:lnTo>
                  <a:lnTo>
                    <a:pt x="2600960" y="0"/>
                  </a:lnTo>
                  <a:lnTo>
                    <a:pt x="4871720" y="0"/>
                  </a:lnTo>
                  <a:lnTo>
                    <a:pt x="5059680" y="0"/>
                  </a:lnTo>
                  <a:lnTo>
                    <a:pt x="5603367" y="0"/>
                  </a:lnTo>
                  <a:lnTo>
                    <a:pt x="5623560" y="0"/>
                  </a:lnTo>
                  <a:lnTo>
                    <a:pt x="6355207" y="0"/>
                  </a:lnTo>
                  <a:lnTo>
                    <a:pt x="7330440" y="0"/>
                  </a:lnTo>
                  <a:lnTo>
                    <a:pt x="7472680" y="0"/>
                  </a:lnTo>
                  <a:lnTo>
                    <a:pt x="8062087" y="0"/>
                  </a:lnTo>
                  <a:lnTo>
                    <a:pt x="8082280" y="0"/>
                  </a:lnTo>
                  <a:lnTo>
                    <a:pt x="8204327" y="0"/>
                  </a:lnTo>
                  <a:lnTo>
                    <a:pt x="8224520" y="0"/>
                  </a:lnTo>
                  <a:lnTo>
                    <a:pt x="8813927" y="0"/>
                  </a:lnTo>
                  <a:lnTo>
                    <a:pt x="8956167" y="0"/>
                  </a:lnTo>
                  <a:lnTo>
                    <a:pt x="9931400" y="0"/>
                  </a:lnTo>
                  <a:lnTo>
                    <a:pt x="10663047" y="0"/>
                  </a:lnTo>
                  <a:lnTo>
                    <a:pt x="10683240" y="0"/>
                  </a:lnTo>
                  <a:lnTo>
                    <a:pt x="11414887" y="0"/>
                  </a:lnTo>
                  <a:lnTo>
                    <a:pt x="12192000" y="777113"/>
                  </a:lnTo>
                  <a:lnTo>
                    <a:pt x="11414887" y="1554226"/>
                  </a:lnTo>
                  <a:lnTo>
                    <a:pt x="10683240" y="1554226"/>
                  </a:lnTo>
                  <a:lnTo>
                    <a:pt x="10663047" y="1554226"/>
                  </a:lnTo>
                  <a:lnTo>
                    <a:pt x="9931400" y="1554226"/>
                  </a:lnTo>
                  <a:lnTo>
                    <a:pt x="8956167" y="1554226"/>
                  </a:lnTo>
                  <a:lnTo>
                    <a:pt x="8813927" y="1554226"/>
                  </a:lnTo>
                  <a:lnTo>
                    <a:pt x="8224520" y="1554226"/>
                  </a:lnTo>
                  <a:lnTo>
                    <a:pt x="8204326" y="1554226"/>
                  </a:lnTo>
                  <a:lnTo>
                    <a:pt x="8082280" y="1554226"/>
                  </a:lnTo>
                  <a:lnTo>
                    <a:pt x="8062087" y="1554226"/>
                  </a:lnTo>
                  <a:lnTo>
                    <a:pt x="7472680" y="1554226"/>
                  </a:lnTo>
                  <a:lnTo>
                    <a:pt x="7330440" y="1554226"/>
                  </a:lnTo>
                  <a:lnTo>
                    <a:pt x="6355207" y="1554226"/>
                  </a:lnTo>
                  <a:lnTo>
                    <a:pt x="5623560" y="1554226"/>
                  </a:lnTo>
                  <a:lnTo>
                    <a:pt x="5603367" y="1554226"/>
                  </a:lnTo>
                  <a:lnTo>
                    <a:pt x="5059680" y="1554226"/>
                  </a:lnTo>
                  <a:lnTo>
                    <a:pt x="4871720" y="1554226"/>
                  </a:lnTo>
                  <a:lnTo>
                    <a:pt x="2600960" y="1554226"/>
                  </a:lnTo>
                  <a:lnTo>
                    <a:pt x="2458720" y="1554226"/>
                  </a:lnTo>
                  <a:lnTo>
                    <a:pt x="0" y="1554226"/>
                  </a:lnTo>
                  <a:close/>
                </a:path>
              </a:pathLst>
            </a:custGeom>
            <a:solidFill>
              <a:srgbClr val="DDDDDD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0" y="519746"/>
            <a:ext cx="936307" cy="1165718"/>
            <a:chOff x="0" y="0"/>
            <a:chExt cx="1248410" cy="155429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48410" cy="1554353"/>
            </a:xfrm>
            <a:custGeom>
              <a:avLst/>
              <a:gdLst/>
              <a:ahLst/>
              <a:cxnLst/>
              <a:rect r="r" b="b" t="t" l="l"/>
              <a:pathLst>
                <a:path h="1554353" w="1248410">
                  <a:moveTo>
                    <a:pt x="0" y="0"/>
                  </a:moveTo>
                  <a:lnTo>
                    <a:pt x="471297" y="0"/>
                  </a:lnTo>
                  <a:lnTo>
                    <a:pt x="1248410" y="777113"/>
                  </a:lnTo>
                  <a:lnTo>
                    <a:pt x="471297" y="1554353"/>
                  </a:lnTo>
                  <a:lnTo>
                    <a:pt x="0" y="1554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2929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4497219" y="4045505"/>
            <a:ext cx="844366" cy="1025168"/>
          </a:xfrm>
          <a:custGeom>
            <a:avLst/>
            <a:gdLst/>
            <a:ahLst/>
            <a:cxnLst/>
            <a:rect r="r" b="b" t="t" l="l"/>
            <a:pathLst>
              <a:path h="1025168" w="844366">
                <a:moveTo>
                  <a:pt x="0" y="0"/>
                </a:moveTo>
                <a:lnTo>
                  <a:pt x="844366" y="0"/>
                </a:lnTo>
                <a:lnTo>
                  <a:pt x="844366" y="1025168"/>
                </a:lnTo>
                <a:lnTo>
                  <a:pt x="0" y="10251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628605" y="4045505"/>
            <a:ext cx="1030791" cy="1025168"/>
          </a:xfrm>
          <a:custGeom>
            <a:avLst/>
            <a:gdLst/>
            <a:ahLst/>
            <a:cxnLst/>
            <a:rect r="r" b="b" t="t" l="l"/>
            <a:pathLst>
              <a:path h="1025168" w="1030791">
                <a:moveTo>
                  <a:pt x="0" y="0"/>
                </a:moveTo>
                <a:lnTo>
                  <a:pt x="1030790" y="0"/>
                </a:lnTo>
                <a:lnTo>
                  <a:pt x="1030790" y="1025168"/>
                </a:lnTo>
                <a:lnTo>
                  <a:pt x="0" y="10251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856015" y="4045505"/>
            <a:ext cx="1025168" cy="1025168"/>
          </a:xfrm>
          <a:custGeom>
            <a:avLst/>
            <a:gdLst/>
            <a:ahLst/>
            <a:cxnLst/>
            <a:rect r="r" b="b" t="t" l="l"/>
            <a:pathLst>
              <a:path h="1025168" w="1025168">
                <a:moveTo>
                  <a:pt x="0" y="0"/>
                </a:moveTo>
                <a:lnTo>
                  <a:pt x="1025169" y="0"/>
                </a:lnTo>
                <a:lnTo>
                  <a:pt x="1025169" y="1025168"/>
                </a:lnTo>
                <a:lnTo>
                  <a:pt x="0" y="10251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238331" y="5599407"/>
            <a:ext cx="426054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true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Overall performance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38331" y="6123372"/>
            <a:ext cx="4260540" cy="246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18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Despite the challenges, the company's overall performance is still excellent. Both sales and market share have achieved double - growth, and product quality and customer satisfaction also remain at a high level.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789134" y="5599407"/>
            <a:ext cx="426054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true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Full contribution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789134" y="6123372"/>
            <a:ext cx="4260540" cy="246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18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All employees have shown a high sense of responsibility and professionalism in the face of challenges, actively participated in all aspects of the company's work, and made hard efforts for the company's development.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013732" y="5599407"/>
            <a:ext cx="426054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true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Work efficiency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013732" y="6123372"/>
            <a:ext cx="4260540" cy="2053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18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By introducing new project - management tools and optimizing work processes, our work efficiency has been significantly improved. The average project - delivery time has been shortened by 10%.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00" y="754942"/>
            <a:ext cx="6375082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true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Challenges Faced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DAHApxqMZVk</dc:identifier>
  <dcterms:modified xsi:type="dcterms:W3CDTF">2011-08-01T06:04:30Z</dcterms:modified>
  <cp:revision>1</cp:revision>
</cp:coreProperties>
</file>